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7" r:id="rId2"/>
    <p:sldId id="258" r:id="rId3"/>
    <p:sldId id="264" r:id="rId4"/>
    <p:sldId id="259" r:id="rId5"/>
    <p:sldId id="277" r:id="rId6"/>
    <p:sldId id="279" r:id="rId7"/>
    <p:sldId id="281" r:id="rId8"/>
    <p:sldId id="260" r:id="rId9"/>
    <p:sldId id="261" r:id="rId10"/>
    <p:sldId id="262" r:id="rId11"/>
    <p:sldId id="263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</p:sldIdLst>
  <p:sldSz cx="12192000" cy="6858000"/>
  <p:notesSz cx="6858000" cy="9144000"/>
  <p:defaultTextStyle>
    <a:defPPr>
      <a:defRPr lang="ru-K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66" d="100"/>
          <a:sy n="66" d="100"/>
        </p:scale>
        <p:origin x="398" y="31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KZ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F252A1-E1B0-4F9E-924B-728C3CD44F5A}" type="datetimeFigureOut">
              <a:rPr lang="ru-KZ" smtClean="0"/>
              <a:t>07.02.2023</a:t>
            </a:fld>
            <a:endParaRPr lang="ru-KZ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KZ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KZ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A4A07B-1661-43C9-9648-FD3540D505A0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0875383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7161BED-D70A-09AB-D162-168FD61A58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1CEFA35-C9E8-907E-D76B-3081A05799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786CFF5-0CB0-7FF7-AD37-ADC17B4FFB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67871-B6CA-4AAC-B899-124BB0AB1CA9}" type="datetimeFigureOut">
              <a:rPr lang="ru-KZ" smtClean="0"/>
              <a:t>07.02.2023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3290D50-AC40-4795-D02E-198F94102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D130F4B-FE48-6B0C-306B-B5A5BCF66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79107-E92E-4F6C-97D1-52759DDF4BD6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9971776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91054C-C9C9-3C88-971F-9836336822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606ABAF-E0CC-5F98-0555-BD89BEDC3C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EA82AE9-1CA4-4468-E1DA-B2F82CC09C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67871-B6CA-4AAC-B899-124BB0AB1CA9}" type="datetimeFigureOut">
              <a:rPr lang="ru-KZ" smtClean="0"/>
              <a:t>07.02.2023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C6D4A36-CEB1-49DE-DC9D-0127B53DA9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1C2AE47-2CD9-CB8A-1B7E-6565CCB94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79107-E92E-4F6C-97D1-52759DDF4BD6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3380505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1A8DAAC9-FDC4-F058-62F3-455985A5EDF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2D0A399-E770-8663-1F92-FE1165A9A1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AB2FF59-C040-0F65-FF6D-B420509701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67871-B6CA-4AAC-B899-124BB0AB1CA9}" type="datetimeFigureOut">
              <a:rPr lang="ru-KZ" smtClean="0"/>
              <a:t>07.02.2023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C11EB92-6E87-FE08-9BBF-4359F88FE4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3016493-22FD-B362-7833-FF787927F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79107-E92E-4F6C-97D1-52759DDF4BD6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2140417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1622EC-BE55-C15F-4544-CC91302C68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82E0486-A297-540E-07B8-5D5C43A347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B40BA6B-23F0-2A94-DF92-CA6C16A63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67871-B6CA-4AAC-B899-124BB0AB1CA9}" type="datetimeFigureOut">
              <a:rPr lang="ru-KZ" smtClean="0"/>
              <a:t>07.02.2023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3361DCA-8184-519F-FEFE-E3BA2E8B89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5397B99-5FB5-B6C5-BC66-3A7ACB1F5D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79107-E92E-4F6C-97D1-52759DDF4BD6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9099096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1AD936-4D2A-4F76-D822-86B198360E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CFDD286-29BB-5485-69B6-E18E9227E4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12152E8-F1E6-960B-D2B6-090CA3C110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67871-B6CA-4AAC-B899-124BB0AB1CA9}" type="datetimeFigureOut">
              <a:rPr lang="ru-KZ" smtClean="0"/>
              <a:t>07.02.2023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9AD5DC6-4A8C-B579-29A9-B06A7BF231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0AC3C9-5D0E-E8EF-7F04-3E84E7F90D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79107-E92E-4F6C-97D1-52759DDF4BD6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404535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F959F3-2D77-EDE0-EB7E-CAD7B38709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011DEC9-82BA-474B-77E3-913C46D816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51D0193-F477-4F1D-A4CC-FC4885B237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3D218FD-B2E3-7419-CAD3-D8C06D3D2B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67871-B6CA-4AAC-B899-124BB0AB1CA9}" type="datetimeFigureOut">
              <a:rPr lang="ru-KZ" smtClean="0"/>
              <a:t>07.02.2023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1BC79A3-506C-5FEA-D775-92BFC96204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E5A718D-4F6E-EED2-5DC1-3E08096D53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79107-E92E-4F6C-97D1-52759DDF4BD6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6576894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CE9BA3-B8D8-9678-A443-6F5F7F87A4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8E95CE5-BE33-7876-99CC-7DC706DABB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9914B1F-3CD5-1FAC-ACCB-38AFE84E1B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04E8392F-2F96-DF97-19C2-BA665C29EC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C3B9A38D-F877-3788-2BE4-167606F1CAE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0092549-1F7D-C80F-32A9-6349F8E353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67871-B6CA-4AAC-B899-124BB0AB1CA9}" type="datetimeFigureOut">
              <a:rPr lang="ru-KZ" smtClean="0"/>
              <a:t>07.02.2023</a:t>
            </a:fld>
            <a:endParaRPr lang="ru-KZ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4DC3B4C-B8DD-D2B5-7A0F-D635FB0E9B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CE9EE63F-22AD-7CF6-1273-6C34CE606E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79107-E92E-4F6C-97D1-52759DDF4BD6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1068533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740F72-3EE5-5370-4DE0-F432B5DCF9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A0511138-5AF4-896F-4018-FAAE66BDDF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67871-B6CA-4AAC-B899-124BB0AB1CA9}" type="datetimeFigureOut">
              <a:rPr lang="ru-KZ" smtClean="0"/>
              <a:t>07.02.2023</a:t>
            </a:fld>
            <a:endParaRPr lang="ru-KZ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9BDF1A9-3BCF-0115-9829-52C8934AE7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5B4B61F-4CE2-FC49-AC6A-ECB4595110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79107-E92E-4F6C-97D1-52759DDF4BD6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8609303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A026540-9427-93DE-19F5-4042C3B583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67871-B6CA-4AAC-B899-124BB0AB1CA9}" type="datetimeFigureOut">
              <a:rPr lang="ru-KZ" smtClean="0"/>
              <a:t>07.02.2023</a:t>
            </a:fld>
            <a:endParaRPr lang="ru-KZ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D60CA42-8A8C-0A61-BD86-285C6F56F2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6963410-8926-2391-2BCD-7CBF3E3FF9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79107-E92E-4F6C-97D1-52759DDF4BD6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42133200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94A7FDD-4180-F946-913C-63A029438A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D40B946-2B0E-D467-410E-0557CA63EC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DDBB3B7-4E5A-7489-62EB-072B3D9A32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E860367-30BA-DFA0-EBAA-01AF93CADB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67871-B6CA-4AAC-B899-124BB0AB1CA9}" type="datetimeFigureOut">
              <a:rPr lang="ru-KZ" smtClean="0"/>
              <a:t>07.02.2023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08C104A-20B5-2875-F974-9C57219FA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3C2500C-C0B4-F04D-4148-78E02B8691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79107-E92E-4F6C-97D1-52759DDF4BD6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2663293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D8438A-5544-6C5A-BDDB-A9F1F37472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84A5349-6023-197C-1B2F-06D79AAAEE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KZ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8584E23-7B8B-FD30-A308-42A44EBCAB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962E079-E1B2-B4D4-A8A6-EB403F8A6D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67871-B6CA-4AAC-B899-124BB0AB1CA9}" type="datetimeFigureOut">
              <a:rPr lang="ru-KZ" smtClean="0"/>
              <a:t>07.02.2023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3B53268-3062-CCFA-5598-CC5185290F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F144C1D-ED01-A0AD-14F5-990D94E701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79107-E92E-4F6C-97D1-52759DDF4BD6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236544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0F5264-CE8E-F726-4F52-245A43235E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5A4D803-B9EF-6242-D3B7-BD9425EAC4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40F0ACB-67E8-77B5-7AA6-8BF51D188E5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167871-B6CA-4AAC-B899-124BB0AB1CA9}" type="datetimeFigureOut">
              <a:rPr lang="ru-KZ" smtClean="0"/>
              <a:t>07.02.2023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96FEBAB-01A4-4C15-459F-A12364B149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678B7D6-6E1F-EB46-88A7-F769125270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B79107-E92E-4F6C-97D1-52759DDF4BD6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4164243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K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F4CEFD-0F44-BD2D-1B5D-570C970EE6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/>
              <a:t>Жартылай</a:t>
            </a:r>
            <a:r>
              <a:rPr lang="ru-RU" dirty="0"/>
              <a:t> </a:t>
            </a:r>
            <a:r>
              <a:rPr lang="ru-RU" dirty="0" err="1"/>
              <a:t>өткізгіштің</a:t>
            </a:r>
            <a:r>
              <a:rPr lang="ru-RU" dirty="0"/>
              <a:t> </a:t>
            </a:r>
            <a:r>
              <a:rPr lang="ru-RU" dirty="0" err="1"/>
              <a:t>зондық</a:t>
            </a:r>
            <a:r>
              <a:rPr lang="ru-RU" dirty="0"/>
              <a:t> </a:t>
            </a:r>
            <a:r>
              <a:rPr lang="ru-RU" dirty="0" err="1"/>
              <a:t>энергетикалық</a:t>
            </a:r>
            <a:r>
              <a:rPr lang="ru-RU" dirty="0"/>
              <a:t> </a:t>
            </a:r>
            <a:r>
              <a:rPr lang="ru-RU" dirty="0" err="1"/>
              <a:t>диаграммасы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F274773-5C68-03C5-2F70-70985BECEF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ru-RU" sz="3200" dirty="0" err="1"/>
              <a:t>Заманауи</a:t>
            </a:r>
            <a:r>
              <a:rPr lang="ru-RU" sz="3200" dirty="0"/>
              <a:t> электроника </a:t>
            </a:r>
            <a:r>
              <a:rPr lang="ru-RU" sz="3200" dirty="0" err="1"/>
              <a:t>құрылғылары</a:t>
            </a:r>
            <a:r>
              <a:rPr lang="ru-RU" sz="3200" dirty="0"/>
              <a:t> </a:t>
            </a:r>
            <a:r>
              <a:rPr lang="ru-RU" sz="3200" dirty="0" err="1">
                <a:highlight>
                  <a:srgbClr val="00FF00"/>
                </a:highlight>
              </a:rPr>
              <a:t>жартылай</a:t>
            </a:r>
            <a:r>
              <a:rPr lang="ru-RU" sz="3200" dirty="0">
                <a:highlight>
                  <a:srgbClr val="00FF00"/>
                </a:highlight>
              </a:rPr>
              <a:t> </a:t>
            </a:r>
            <a:r>
              <a:rPr lang="ru-RU" sz="3200" dirty="0" err="1">
                <a:highlight>
                  <a:srgbClr val="00FF00"/>
                </a:highlight>
              </a:rPr>
              <a:t>өткізгіш</a:t>
            </a:r>
            <a:r>
              <a:rPr lang="ru-RU" sz="3200" dirty="0">
                <a:highlight>
                  <a:srgbClr val="00FF00"/>
                </a:highlight>
              </a:rPr>
              <a:t> </a:t>
            </a:r>
            <a:r>
              <a:rPr lang="ru-RU" sz="3200" dirty="0" err="1"/>
              <a:t>материалдардан</a:t>
            </a:r>
            <a:r>
              <a:rPr lang="ru-RU" sz="3200" dirty="0"/>
              <a:t> </a:t>
            </a:r>
            <a:r>
              <a:rPr lang="ru-RU" sz="3200" dirty="0" err="1"/>
              <a:t>жасалған</a:t>
            </a:r>
            <a:r>
              <a:rPr lang="ru-RU" sz="3200" dirty="0"/>
              <a:t>. </a:t>
            </a:r>
            <a:r>
              <a:rPr lang="ru-RU" sz="3200" dirty="0" err="1"/>
              <a:t>Сондықтан</a:t>
            </a:r>
            <a:r>
              <a:rPr lang="ru-RU" sz="3200" dirty="0"/>
              <a:t> </a:t>
            </a:r>
            <a:r>
              <a:rPr lang="ru-RU" sz="3200" dirty="0" err="1"/>
              <a:t>жартылай</a:t>
            </a:r>
            <a:r>
              <a:rPr lang="ru-RU" sz="3200" dirty="0"/>
              <a:t> </a:t>
            </a:r>
            <a:r>
              <a:rPr lang="ru-RU" sz="3200" dirty="0" err="1"/>
              <a:t>өткізгіштердің</a:t>
            </a:r>
            <a:r>
              <a:rPr lang="ru-RU" sz="3200" dirty="0"/>
              <a:t> </a:t>
            </a:r>
            <a:r>
              <a:rPr lang="ru-RU" sz="3200" dirty="0" err="1"/>
              <a:t>құрылымы</a:t>
            </a:r>
            <a:r>
              <a:rPr lang="ru-RU" sz="3200" dirty="0"/>
              <a:t> мен </a:t>
            </a:r>
            <a:r>
              <a:rPr lang="ru-RU" sz="3200" dirty="0" err="1"/>
              <a:t>параметрлеріне</a:t>
            </a:r>
            <a:r>
              <a:rPr lang="ru-RU" sz="3200" dirty="0"/>
              <a:t> </a:t>
            </a:r>
            <a:r>
              <a:rPr lang="ru-RU" sz="3200" dirty="0" err="1"/>
              <a:t>ерекше</a:t>
            </a:r>
            <a:r>
              <a:rPr lang="ru-RU" sz="3200" dirty="0"/>
              <a:t> </a:t>
            </a:r>
            <a:r>
              <a:rPr lang="ru-RU" sz="3200" dirty="0" err="1"/>
              <a:t>назар</a:t>
            </a:r>
            <a:r>
              <a:rPr lang="ru-RU" sz="3200" dirty="0"/>
              <a:t> </a:t>
            </a:r>
            <a:r>
              <a:rPr lang="ru-RU" sz="3200" dirty="0" err="1"/>
              <a:t>аударылады</a:t>
            </a:r>
            <a:r>
              <a:rPr lang="ru-RU" sz="3200" dirty="0"/>
              <a:t>. Кез-</a:t>
            </a:r>
            <a:r>
              <a:rPr lang="ru-RU" sz="3200" dirty="0" err="1"/>
              <a:t>келген</a:t>
            </a:r>
            <a:r>
              <a:rPr lang="ru-RU" sz="3200" dirty="0"/>
              <a:t> </a:t>
            </a:r>
            <a:r>
              <a:rPr lang="ru-RU" sz="3200" dirty="0" err="1"/>
              <a:t>қатты</a:t>
            </a:r>
            <a:r>
              <a:rPr lang="ru-RU" sz="3200" dirty="0"/>
              <a:t> </a:t>
            </a:r>
            <a:r>
              <a:rPr lang="ru-RU" sz="3200" dirty="0" err="1"/>
              <a:t>зат</a:t>
            </a:r>
            <a:r>
              <a:rPr lang="ru-RU" sz="3200" dirty="0"/>
              <a:t> – </a:t>
            </a:r>
            <a:r>
              <a:rPr lang="ru-RU" sz="3200" dirty="0" err="1"/>
              <a:t>бұл</a:t>
            </a:r>
            <a:r>
              <a:rPr lang="ru-RU" sz="3200" dirty="0"/>
              <a:t> </a:t>
            </a:r>
            <a:r>
              <a:rPr lang="ru-RU" sz="3200" dirty="0" err="1"/>
              <a:t>атомаралық</a:t>
            </a:r>
            <a:r>
              <a:rPr lang="ru-RU" sz="3200" dirty="0"/>
              <a:t> </a:t>
            </a:r>
            <a:r>
              <a:rPr lang="ru-RU" sz="3200" dirty="0" err="1"/>
              <a:t>қашықтықтың</a:t>
            </a:r>
            <a:r>
              <a:rPr lang="ru-RU" sz="3200" dirty="0"/>
              <a:t> </a:t>
            </a:r>
            <a:r>
              <a:rPr lang="ru-RU" sz="3200" dirty="0" err="1"/>
              <a:t>аздығына</a:t>
            </a:r>
            <a:r>
              <a:rPr lang="ru-RU" sz="3200" dirty="0"/>
              <a:t> </a:t>
            </a:r>
            <a:r>
              <a:rPr lang="ru-RU" sz="3200" dirty="0" err="1"/>
              <a:t>байланысты</a:t>
            </a:r>
            <a:r>
              <a:rPr lang="ru-RU" sz="3200" dirty="0"/>
              <a:t> </a:t>
            </a:r>
            <a:r>
              <a:rPr lang="ru-RU" sz="3200" dirty="0" err="1"/>
              <a:t>бір-бірімен</a:t>
            </a:r>
            <a:r>
              <a:rPr lang="ru-RU" sz="3200" dirty="0"/>
              <a:t> </a:t>
            </a:r>
            <a:r>
              <a:rPr lang="ru-RU" sz="3200" dirty="0" err="1"/>
              <a:t>қатты</a:t>
            </a:r>
            <a:r>
              <a:rPr lang="ru-RU" sz="3200" dirty="0"/>
              <a:t> </a:t>
            </a:r>
            <a:r>
              <a:rPr lang="ru-RU" sz="3200" dirty="0" err="1"/>
              <a:t>әрекеттесетін</a:t>
            </a:r>
            <a:r>
              <a:rPr lang="ru-RU" sz="3200" dirty="0"/>
              <a:t> </a:t>
            </a:r>
            <a:r>
              <a:rPr lang="ru-RU" sz="3200" dirty="0" err="1"/>
              <a:t>атомдар</a:t>
            </a:r>
            <a:r>
              <a:rPr lang="ru-RU" sz="3200" dirty="0"/>
              <a:t> </a:t>
            </a:r>
            <a:r>
              <a:rPr lang="ru-RU" sz="3200" dirty="0" err="1"/>
              <a:t>жиынтығы</a:t>
            </a:r>
            <a:r>
              <a:rPr lang="ru-RU" sz="3200" dirty="0"/>
              <a:t>. </a:t>
            </a:r>
            <a:r>
              <a:rPr lang="ru-RU" sz="3200" dirty="0" err="1"/>
              <a:t>Бұл</a:t>
            </a:r>
            <a:r>
              <a:rPr lang="ru-RU" sz="3200" dirty="0"/>
              <a:t> </a:t>
            </a:r>
            <a:r>
              <a:rPr lang="ru-RU" sz="3200" dirty="0" err="1"/>
              <a:t>қашықтықтар</a:t>
            </a:r>
            <a:r>
              <a:rPr lang="ru-RU" sz="3200" dirty="0"/>
              <a:t> </a:t>
            </a:r>
            <a:r>
              <a:rPr lang="ru-RU" sz="3200" dirty="0" err="1">
                <a:highlight>
                  <a:srgbClr val="00FF00"/>
                </a:highlight>
              </a:rPr>
              <a:t>металдарда</a:t>
            </a:r>
            <a:r>
              <a:rPr lang="ru-RU" sz="3200" dirty="0">
                <a:highlight>
                  <a:srgbClr val="00FF00"/>
                </a:highlight>
              </a:rPr>
              <a:t> </a:t>
            </a:r>
            <a:r>
              <a:rPr lang="ru-RU" sz="3200" dirty="0" err="1">
                <a:highlight>
                  <a:srgbClr val="00FF00"/>
                </a:highlight>
              </a:rPr>
              <a:t>минималды</a:t>
            </a:r>
            <a:r>
              <a:rPr lang="ru-RU" sz="3200" dirty="0"/>
              <a:t>, ал </a:t>
            </a:r>
            <a:r>
              <a:rPr lang="ru-RU" sz="3200" dirty="0" err="1">
                <a:highlight>
                  <a:srgbClr val="00FF00"/>
                </a:highlight>
              </a:rPr>
              <a:t>диэлектриктерде</a:t>
            </a:r>
            <a:r>
              <a:rPr lang="ru-RU" sz="3200" dirty="0">
                <a:highlight>
                  <a:srgbClr val="00FF00"/>
                </a:highlight>
              </a:rPr>
              <a:t> максимум</a:t>
            </a:r>
            <a:r>
              <a:rPr lang="ru-RU" sz="3200" dirty="0"/>
              <a:t>. Ол </a:t>
            </a:r>
            <a:r>
              <a:rPr lang="ru-RU" sz="3200" dirty="0" err="1"/>
              <a:t>белгілі</a:t>
            </a:r>
            <a:r>
              <a:rPr lang="ru-RU" sz="3200" dirty="0"/>
              <a:t> </a:t>
            </a:r>
            <a:r>
              <a:rPr lang="ru-RU" sz="3200" dirty="0" err="1"/>
              <a:t>бір</a:t>
            </a:r>
            <a:r>
              <a:rPr lang="ru-RU" sz="3200" dirty="0"/>
              <a:t> </a:t>
            </a:r>
            <a:r>
              <a:rPr lang="ru-RU" sz="3200" dirty="0" err="1"/>
              <a:t>энергетикалық</a:t>
            </a:r>
            <a:r>
              <a:rPr lang="ru-RU" sz="3200" dirty="0"/>
              <a:t> </a:t>
            </a:r>
            <a:r>
              <a:rPr lang="ru-RU" sz="3200" dirty="0" err="1"/>
              <a:t>спектрмен</a:t>
            </a:r>
            <a:r>
              <a:rPr lang="ru-RU" sz="3200" dirty="0"/>
              <a:t> </a:t>
            </a:r>
            <a:r>
              <a:rPr lang="ru-RU" sz="3200" dirty="0" err="1"/>
              <a:t>сипатталады</a:t>
            </a:r>
            <a:r>
              <a:rPr lang="ru-RU" sz="3200" dirty="0"/>
              <a:t>, </a:t>
            </a:r>
            <a:r>
              <a:rPr lang="ru-RU" sz="3200" dirty="0" err="1"/>
              <a:t>оның</a:t>
            </a:r>
            <a:r>
              <a:rPr lang="ru-RU" sz="3200" dirty="0"/>
              <a:t> </a:t>
            </a:r>
            <a:r>
              <a:rPr lang="ru-RU" sz="3200" dirty="0" err="1"/>
              <a:t>ерекшелігі</a:t>
            </a:r>
            <a:r>
              <a:rPr lang="ru-RU" sz="3200" dirty="0"/>
              <a:t> – </a:t>
            </a:r>
            <a:r>
              <a:rPr lang="ru-RU" sz="3200" dirty="0" err="1"/>
              <a:t>ол</a:t>
            </a:r>
            <a:r>
              <a:rPr lang="ru-RU" sz="3200" dirty="0"/>
              <a:t> </a:t>
            </a:r>
            <a:r>
              <a:rPr lang="ru-RU" sz="3200" dirty="0" err="1"/>
              <a:t>дискретті</a:t>
            </a:r>
            <a:r>
              <a:rPr lang="ru-RU" sz="3200" dirty="0"/>
              <a:t> </a:t>
            </a:r>
            <a:r>
              <a:rPr lang="ru-RU" sz="3200" dirty="0" err="1"/>
              <a:t>рұқсат</a:t>
            </a:r>
            <a:r>
              <a:rPr lang="ru-RU" sz="3200" dirty="0"/>
              <a:t> </a:t>
            </a:r>
            <a:r>
              <a:rPr lang="ru-RU" sz="3200" dirty="0" err="1"/>
              <a:t>етілген</a:t>
            </a:r>
            <a:r>
              <a:rPr lang="ru-RU" sz="3200" dirty="0"/>
              <a:t> </a:t>
            </a:r>
            <a:r>
              <a:rPr lang="ru-RU" sz="3200" dirty="0" err="1"/>
              <a:t>аймақтардан</a:t>
            </a:r>
            <a:r>
              <a:rPr lang="ru-RU" sz="3200" dirty="0"/>
              <a:t> </a:t>
            </a:r>
            <a:r>
              <a:rPr lang="ru-RU" sz="3200" dirty="0" err="1"/>
              <a:t>тұрады</a:t>
            </a:r>
            <a:r>
              <a:rPr lang="ru-RU" sz="3200" dirty="0"/>
              <a:t>.</a:t>
            </a:r>
            <a:endParaRPr lang="ru-KZ" sz="3200" dirty="0"/>
          </a:p>
        </p:txBody>
      </p:sp>
    </p:spTree>
    <p:extLst>
      <p:ext uri="{BB962C8B-B14F-4D97-AF65-F5344CB8AC3E}">
        <p14:creationId xmlns:p14="http://schemas.microsoft.com/office/powerpoint/2010/main" val="13944457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C9729A7-2307-B2B5-A090-F60E6AEC49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6981"/>
            <a:ext cx="10515600" cy="5999982"/>
          </a:xfrm>
        </p:spPr>
        <p:txBody>
          <a:bodyPr>
            <a:noAutofit/>
          </a:bodyPr>
          <a:lstStyle/>
          <a:p>
            <a:pPr algn="just"/>
            <a:r>
              <a:rPr lang="ru-RU" sz="3000" dirty="0" err="1"/>
              <a:t>Температураның</a:t>
            </a:r>
            <a:r>
              <a:rPr lang="ru-RU" sz="3000" dirty="0"/>
              <a:t> </a:t>
            </a:r>
            <a:r>
              <a:rPr lang="ru-RU" sz="3000" dirty="0" err="1"/>
              <a:t>жоғарылауымен</a:t>
            </a:r>
            <a:r>
              <a:rPr lang="ru-RU" sz="3000" dirty="0"/>
              <a:t> </a:t>
            </a:r>
            <a:r>
              <a:rPr lang="ru-RU" sz="3000" dirty="0" err="1"/>
              <a:t>өткізгіштік</a:t>
            </a:r>
            <a:r>
              <a:rPr lang="ru-RU" sz="3000" dirty="0"/>
              <a:t> </a:t>
            </a:r>
            <a:r>
              <a:rPr lang="ru-RU" sz="3000" dirty="0" err="1"/>
              <a:t>аймағында</a:t>
            </a:r>
            <a:r>
              <a:rPr lang="ru-RU" sz="3000" dirty="0"/>
              <a:t> бос </a:t>
            </a:r>
            <a:r>
              <a:rPr lang="ru-RU" sz="3000" dirty="0" err="1"/>
              <a:t>электрондардың</a:t>
            </a:r>
            <a:r>
              <a:rPr lang="ru-RU" sz="3000" dirty="0"/>
              <a:t> </a:t>
            </a:r>
            <a:r>
              <a:rPr lang="ru-RU" sz="3000" dirty="0" err="1"/>
              <a:t>көп</a:t>
            </a:r>
            <a:r>
              <a:rPr lang="ru-RU" sz="3000" dirty="0"/>
              <a:t> саны </a:t>
            </a:r>
            <a:r>
              <a:rPr lang="ru-RU" sz="3000" dirty="0" err="1"/>
              <a:t>және</a:t>
            </a:r>
            <a:r>
              <a:rPr lang="ru-RU" sz="3000" dirty="0"/>
              <a:t> </a:t>
            </a:r>
            <a:r>
              <a:rPr lang="ru-RU" sz="3000" dirty="0" err="1"/>
              <a:t>валенттік</a:t>
            </a:r>
            <a:r>
              <a:rPr lang="ru-RU" sz="3000" dirty="0"/>
              <a:t> </a:t>
            </a:r>
            <a:r>
              <a:rPr lang="ru-RU" sz="3000" dirty="0" err="1"/>
              <a:t>аймақта</a:t>
            </a:r>
            <a:r>
              <a:rPr lang="ru-RU" sz="3000" dirty="0"/>
              <a:t> бос </a:t>
            </a:r>
            <a:r>
              <a:rPr lang="ru-RU" sz="3000" dirty="0" err="1"/>
              <a:t>деңгейлер</a:t>
            </a:r>
            <a:r>
              <a:rPr lang="ru-RU" sz="3000" dirty="0"/>
              <a:t> </a:t>
            </a:r>
            <a:r>
              <a:rPr lang="ru-RU" sz="3000" dirty="0" err="1"/>
              <a:t>пайда</a:t>
            </a:r>
            <a:r>
              <a:rPr lang="ru-RU" sz="3000" dirty="0"/>
              <a:t> </a:t>
            </a:r>
            <a:r>
              <a:rPr lang="ru-RU" sz="3000" dirty="0" err="1"/>
              <a:t>болады</a:t>
            </a:r>
            <a:r>
              <a:rPr lang="ru-RU" sz="3000" dirty="0"/>
              <a:t>. </a:t>
            </a:r>
            <a:r>
              <a:rPr lang="ru-RU" sz="3000" dirty="0" err="1"/>
              <a:t>Бұл</a:t>
            </a:r>
            <a:r>
              <a:rPr lang="ru-RU" sz="3000" dirty="0"/>
              <a:t> процесс тар </a:t>
            </a:r>
            <a:r>
              <a:rPr lang="ru-RU" sz="3000" dirty="0" err="1"/>
              <a:t>жолақты</a:t>
            </a:r>
            <a:r>
              <a:rPr lang="ru-RU" sz="3000" dirty="0"/>
              <a:t> </a:t>
            </a:r>
            <a:r>
              <a:rPr lang="ru-RU" sz="3000" dirty="0" err="1"/>
              <a:t>жартылай</a:t>
            </a:r>
            <a:r>
              <a:rPr lang="ru-RU" sz="3000" dirty="0"/>
              <a:t> </a:t>
            </a:r>
            <a:r>
              <a:rPr lang="ru-RU" sz="3000" dirty="0" err="1"/>
              <a:t>өткізгіштерде</a:t>
            </a:r>
            <a:r>
              <a:rPr lang="ru-RU" sz="3000" dirty="0"/>
              <a:t> </a:t>
            </a:r>
            <a:r>
              <a:rPr lang="ru-RU" sz="3000" dirty="0" err="1"/>
              <a:t>қарқынды</a:t>
            </a:r>
            <a:r>
              <a:rPr lang="ru-RU" sz="3000" dirty="0"/>
              <a:t> </a:t>
            </a:r>
            <a:r>
              <a:rPr lang="ru-RU" sz="3000" dirty="0" err="1"/>
              <a:t>жүреді</a:t>
            </a:r>
            <a:r>
              <a:rPr lang="ru-RU" sz="3000" dirty="0"/>
              <a:t>.</a:t>
            </a:r>
          </a:p>
          <a:p>
            <a:pPr algn="just"/>
            <a:endParaRPr lang="ru-RU" sz="3000" dirty="0"/>
          </a:p>
          <a:p>
            <a:pPr algn="just"/>
            <a:r>
              <a:rPr lang="ru-RU" sz="3000" dirty="0" err="1"/>
              <a:t>Валенттік</a:t>
            </a:r>
            <a:r>
              <a:rPr lang="ru-RU" sz="3000" dirty="0"/>
              <a:t> </a:t>
            </a:r>
            <a:r>
              <a:rPr lang="ru-RU" sz="3000" dirty="0" err="1"/>
              <a:t>аймақтағы</a:t>
            </a:r>
            <a:r>
              <a:rPr lang="ru-RU" sz="3000" dirty="0"/>
              <a:t> бос энергия </a:t>
            </a:r>
            <a:r>
              <a:rPr lang="ru-RU" sz="3000" dirty="0" err="1"/>
              <a:t>деңгейін</a:t>
            </a:r>
            <a:r>
              <a:rPr lang="ru-RU" sz="3000" dirty="0"/>
              <a:t> </a:t>
            </a:r>
            <a:r>
              <a:rPr lang="ru-RU" sz="3000" dirty="0" err="1"/>
              <a:t>және</a:t>
            </a:r>
            <a:r>
              <a:rPr lang="ru-RU" sz="3000" dirty="0"/>
              <a:t> </a:t>
            </a:r>
            <a:r>
              <a:rPr lang="ru-RU" sz="3000" dirty="0" err="1"/>
              <a:t>сәйкесінше</a:t>
            </a:r>
            <a:r>
              <a:rPr lang="ru-RU" sz="3000" dirty="0"/>
              <a:t> бос </a:t>
            </a:r>
            <a:r>
              <a:rPr lang="ru-RU" sz="3000" dirty="0" err="1"/>
              <a:t>валенттік</a:t>
            </a:r>
            <a:r>
              <a:rPr lang="ru-RU" sz="3000" dirty="0"/>
              <a:t> </a:t>
            </a:r>
            <a:r>
              <a:rPr lang="ru-RU" sz="3000" dirty="0" err="1"/>
              <a:t>байланысты</a:t>
            </a:r>
            <a:r>
              <a:rPr lang="ru-RU" sz="3000" dirty="0"/>
              <a:t> </a:t>
            </a:r>
            <a:r>
              <a:rPr lang="ru-RU" sz="3000" dirty="0">
                <a:highlight>
                  <a:srgbClr val="00FF00"/>
                </a:highlight>
              </a:rPr>
              <a:t>кем</a:t>
            </a:r>
            <a:r>
              <a:rPr lang="kk-KZ" sz="3000" dirty="0">
                <a:highlight>
                  <a:srgbClr val="00FF00"/>
                </a:highlight>
              </a:rPr>
              <a:t>тік</a:t>
            </a:r>
            <a:r>
              <a:rPr lang="ru-RU" sz="3000" dirty="0"/>
              <a:t> </a:t>
            </a:r>
            <a:r>
              <a:rPr lang="ru-RU" sz="3000" dirty="0" err="1"/>
              <a:t>деп</a:t>
            </a:r>
            <a:r>
              <a:rPr lang="ru-RU" sz="3000" dirty="0"/>
              <a:t> </a:t>
            </a:r>
            <a:r>
              <a:rPr lang="ru-RU" sz="3000" dirty="0" err="1"/>
              <a:t>атайды</a:t>
            </a:r>
            <a:r>
              <a:rPr lang="ru-RU" sz="3000" dirty="0"/>
              <a:t>. Ол </a:t>
            </a:r>
            <a:r>
              <a:rPr lang="ru-RU" sz="3000" dirty="0" err="1"/>
              <a:t>электронның</a:t>
            </a:r>
            <a:r>
              <a:rPr lang="ru-RU" sz="3000" dirty="0"/>
              <a:t> </a:t>
            </a:r>
            <a:r>
              <a:rPr lang="ru-RU" sz="3000" dirty="0" err="1"/>
              <a:t>абсолютті</a:t>
            </a:r>
            <a:r>
              <a:rPr lang="ru-RU" sz="3000" dirty="0"/>
              <a:t> </a:t>
            </a:r>
            <a:r>
              <a:rPr lang="ru-RU" sz="3000" dirty="0" err="1"/>
              <a:t>зарядына</a:t>
            </a:r>
            <a:r>
              <a:rPr lang="ru-RU" sz="3000" dirty="0"/>
              <a:t> </a:t>
            </a:r>
            <a:r>
              <a:rPr lang="ru-RU" sz="3000" dirty="0" err="1"/>
              <a:t>тең</a:t>
            </a:r>
            <a:r>
              <a:rPr lang="ru-RU" sz="3000" dirty="0"/>
              <a:t> </a:t>
            </a:r>
            <a:r>
              <a:rPr lang="ru-RU" sz="3000" dirty="0" err="1"/>
              <a:t>және</a:t>
            </a:r>
            <a:r>
              <a:rPr lang="ru-RU" sz="3000" dirty="0"/>
              <a:t> </a:t>
            </a:r>
            <a:r>
              <a:rPr lang="ru-RU" sz="3000" dirty="0" err="1"/>
              <a:t>оң</a:t>
            </a:r>
            <a:r>
              <a:rPr lang="ru-RU" sz="3000" dirty="0"/>
              <a:t> </a:t>
            </a:r>
            <a:r>
              <a:rPr lang="ru-RU" sz="3000" dirty="0" err="1"/>
              <a:t>зарядтың</a:t>
            </a:r>
            <a:r>
              <a:rPr lang="ru-RU" sz="3000" dirty="0"/>
              <a:t> </a:t>
            </a:r>
            <a:r>
              <a:rPr lang="ru-RU" sz="3000" dirty="0" err="1"/>
              <a:t>негізгі</a:t>
            </a:r>
            <a:r>
              <a:rPr lang="ru-RU" sz="3000" dirty="0"/>
              <a:t> </a:t>
            </a:r>
            <a:r>
              <a:rPr lang="ru-RU" sz="3000" dirty="0" err="1"/>
              <a:t>тасымалдаушысы</a:t>
            </a:r>
            <a:r>
              <a:rPr lang="ru-RU" sz="3000" dirty="0"/>
              <a:t> </a:t>
            </a:r>
            <a:r>
              <a:rPr lang="ru-RU" sz="3000" dirty="0" err="1"/>
              <a:t>болып</a:t>
            </a:r>
            <a:r>
              <a:rPr lang="ru-RU" sz="3000" dirty="0"/>
              <a:t> </a:t>
            </a:r>
            <a:r>
              <a:rPr lang="ru-RU" sz="3000" dirty="0" err="1"/>
              <a:t>табылады</a:t>
            </a:r>
            <a:r>
              <a:rPr lang="ru-RU" sz="3000" dirty="0"/>
              <a:t>.</a:t>
            </a:r>
          </a:p>
          <a:p>
            <a:pPr algn="just"/>
            <a:endParaRPr lang="ru-RU" sz="3000" dirty="0"/>
          </a:p>
          <a:p>
            <a:pPr algn="just"/>
            <a:r>
              <a:rPr lang="ru-RU" sz="3000" dirty="0"/>
              <a:t>Бос электрон мен </a:t>
            </a:r>
            <a:r>
              <a:rPr lang="ru-RU" sz="3000" dirty="0" err="1"/>
              <a:t>кемтіктің</a:t>
            </a:r>
            <a:r>
              <a:rPr lang="ru-RU" sz="3000" dirty="0"/>
              <a:t> </a:t>
            </a:r>
            <a:r>
              <a:rPr lang="ru-RU" sz="3000" dirty="0" err="1"/>
              <a:t>пайда</a:t>
            </a:r>
            <a:r>
              <a:rPr lang="ru-RU" sz="3000" dirty="0"/>
              <a:t> болу </a:t>
            </a:r>
            <a:r>
              <a:rPr lang="ru-RU" sz="3000" dirty="0" err="1"/>
              <a:t>процесі</a:t>
            </a:r>
            <a:r>
              <a:rPr lang="ru-RU" sz="3000" dirty="0"/>
              <a:t> </a:t>
            </a:r>
            <a:r>
              <a:rPr lang="ru-RU" sz="3000" dirty="0">
                <a:highlight>
                  <a:srgbClr val="00FF00"/>
                </a:highlight>
              </a:rPr>
              <a:t>генерация</a:t>
            </a:r>
            <a:r>
              <a:rPr lang="ru-RU" sz="3000" dirty="0"/>
              <a:t> </a:t>
            </a:r>
            <a:r>
              <a:rPr lang="ru-RU" sz="3000" dirty="0" err="1"/>
              <a:t>деп</a:t>
            </a:r>
            <a:r>
              <a:rPr lang="ru-RU" sz="3000" dirty="0"/>
              <a:t> </a:t>
            </a:r>
            <a:r>
              <a:rPr lang="ru-RU" sz="3000" dirty="0" err="1"/>
              <a:t>аталады</a:t>
            </a:r>
            <a:r>
              <a:rPr lang="ru-RU" sz="3000" dirty="0"/>
              <a:t>. </a:t>
            </a:r>
            <a:r>
              <a:rPr lang="ru-RU" sz="3000" dirty="0" err="1"/>
              <a:t>Қарастырылып</a:t>
            </a:r>
            <a:r>
              <a:rPr lang="ru-RU" sz="3000" dirty="0"/>
              <a:t> </a:t>
            </a:r>
            <a:r>
              <a:rPr lang="ru-RU" sz="3000" dirty="0" err="1"/>
              <a:t>отырған</a:t>
            </a:r>
            <a:r>
              <a:rPr lang="ru-RU" sz="3000" dirty="0"/>
              <a:t> </a:t>
            </a:r>
            <a:r>
              <a:rPr lang="ru-RU" sz="3000" dirty="0" err="1"/>
              <a:t>жағдайда</a:t>
            </a:r>
            <a:r>
              <a:rPr lang="ru-RU" sz="3000" dirty="0"/>
              <a:t> генерация </a:t>
            </a:r>
            <a:r>
              <a:rPr lang="ru-RU" sz="3000" dirty="0" err="1"/>
              <a:t>жылу</a:t>
            </a:r>
            <a:r>
              <a:rPr lang="ru-RU" sz="3000" dirty="0"/>
              <a:t> </a:t>
            </a:r>
            <a:r>
              <a:rPr lang="ru-RU" sz="3000" dirty="0" err="1"/>
              <a:t>әсерінен</a:t>
            </a:r>
            <a:r>
              <a:rPr lang="ru-RU" sz="3000" dirty="0"/>
              <a:t> </a:t>
            </a:r>
            <a:r>
              <a:rPr lang="ru-RU" sz="3000" dirty="0" err="1"/>
              <a:t>жүреді</a:t>
            </a:r>
            <a:r>
              <a:rPr lang="ru-RU" sz="3000" dirty="0"/>
              <a:t>, </a:t>
            </a:r>
            <a:r>
              <a:rPr lang="ru-RU" sz="3000" dirty="0" err="1"/>
              <a:t>сондықтан</a:t>
            </a:r>
            <a:r>
              <a:rPr lang="ru-RU" sz="3000" dirty="0"/>
              <a:t> оны </a:t>
            </a:r>
            <a:r>
              <a:rPr lang="ru-RU" sz="3000" dirty="0" err="1">
                <a:highlight>
                  <a:srgbClr val="00FF00"/>
                </a:highlight>
              </a:rPr>
              <a:t>термогенерация</a:t>
            </a:r>
            <a:r>
              <a:rPr lang="ru-RU" sz="3000" dirty="0"/>
              <a:t> </a:t>
            </a:r>
            <a:r>
              <a:rPr lang="ru-RU" sz="3000" dirty="0" err="1"/>
              <a:t>деп</a:t>
            </a:r>
            <a:r>
              <a:rPr lang="ru-RU" sz="3000" dirty="0"/>
              <a:t> </a:t>
            </a:r>
            <a:r>
              <a:rPr lang="ru-RU" sz="3000" dirty="0" err="1"/>
              <a:t>атауға</a:t>
            </a:r>
            <a:r>
              <a:rPr lang="ru-RU" sz="3000" dirty="0"/>
              <a:t> </a:t>
            </a:r>
            <a:r>
              <a:rPr lang="ru-RU" sz="3000" dirty="0" err="1"/>
              <a:t>болады</a:t>
            </a:r>
            <a:r>
              <a:rPr lang="ru-RU" sz="3000" dirty="0"/>
              <a:t>.</a:t>
            </a:r>
            <a:endParaRPr lang="ru-KZ" sz="3000" dirty="0"/>
          </a:p>
        </p:txBody>
      </p:sp>
    </p:spTree>
    <p:extLst>
      <p:ext uri="{BB962C8B-B14F-4D97-AF65-F5344CB8AC3E}">
        <p14:creationId xmlns:p14="http://schemas.microsoft.com/office/powerpoint/2010/main" val="20291708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6A0810A-866D-BD5C-DF0E-9313E78B24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9374" y="353961"/>
            <a:ext cx="10515600" cy="615499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Осылайша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термогенерация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меншікті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жартылай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өткізгіште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жылжымалы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заряд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тасымалдаушылардың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3200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бос </a:t>
            </a:r>
            <a:r>
              <a:rPr lang="ru-RU" sz="3200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электрондар</a:t>
            </a:r>
            <a:r>
              <a:rPr lang="ru-RU" sz="3200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3200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кемтіктер</a:t>
            </a:r>
            <a:r>
              <a:rPr lang="ru-RU" sz="3200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олардың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саны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бірдей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pi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заряд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тасымалдаушылар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меншікті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аталады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ал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оларға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өткізгіштік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3200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меншікті</a:t>
            </a:r>
            <a:r>
              <a:rPr lang="ru-RU" sz="3200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электр</a:t>
            </a:r>
            <a:r>
              <a:rPr lang="ru-RU" sz="3200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өткізгіштік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Жартылай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өткізгіш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электроникада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тек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меншікті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ғана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емес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сонымен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қатар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қоспалы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жартылай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өткізгіштерде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болатын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қоспалы</a:t>
            </a:r>
            <a:r>
              <a:rPr lang="ru-RU" sz="3200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электр</a:t>
            </a:r>
            <a:r>
              <a:rPr lang="ru-RU" sz="3200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өткізгіштігі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қолданылады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kk-K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оспалы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жартылай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өткізгіштерде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тасымалдаушылар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қоспа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атомдары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иондалған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кезде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болатын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зарядтар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табылады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KZ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42966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B1C809E-725D-C8E6-6F88-A99B37FC0F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6251" y="159927"/>
            <a:ext cx="7302910" cy="4657879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3000" dirty="0" err="1"/>
              <a:t>Егер</a:t>
            </a:r>
            <a:r>
              <a:rPr lang="ru-RU" sz="3000" dirty="0"/>
              <a:t> </a:t>
            </a:r>
            <a:r>
              <a:rPr lang="en-US" sz="3000" dirty="0"/>
              <a:t>Si-</a:t>
            </a:r>
            <a:r>
              <a:rPr lang="kk-KZ" sz="3000" dirty="0"/>
              <a:t>ге</a:t>
            </a:r>
            <a:r>
              <a:rPr lang="ru-RU" sz="3000" dirty="0"/>
              <a:t> бес </a:t>
            </a:r>
            <a:r>
              <a:rPr lang="ru-RU" sz="3000" dirty="0" err="1"/>
              <a:t>валентті</a:t>
            </a:r>
            <a:r>
              <a:rPr lang="ru-RU" sz="3000" dirty="0"/>
              <a:t> элемент атомы (Р) </a:t>
            </a:r>
            <a:r>
              <a:rPr lang="ru-RU" sz="3000" dirty="0" err="1"/>
              <a:t>енгізілсе</a:t>
            </a:r>
            <a:r>
              <a:rPr lang="ru-RU" sz="3000" dirty="0"/>
              <a:t>, </a:t>
            </a:r>
            <a:r>
              <a:rPr lang="ru-RU" sz="3000" dirty="0" err="1"/>
              <a:t>онда</a:t>
            </a:r>
            <a:r>
              <a:rPr lang="ru-RU" sz="3000" dirty="0"/>
              <a:t> бес </a:t>
            </a:r>
            <a:r>
              <a:rPr lang="ru-RU" sz="3000" dirty="0" err="1"/>
              <a:t>валенттік</a:t>
            </a:r>
            <a:r>
              <a:rPr lang="ru-RU" sz="3000" dirty="0"/>
              <a:t> </a:t>
            </a:r>
            <a:r>
              <a:rPr lang="ru-RU" sz="3000" dirty="0" err="1"/>
              <a:t>электронның</a:t>
            </a:r>
            <a:r>
              <a:rPr lang="ru-RU" sz="3000" dirty="0"/>
              <a:t> </a:t>
            </a:r>
            <a:r>
              <a:rPr lang="ru-RU" sz="3000" dirty="0" err="1"/>
              <a:t>төртеуі</a:t>
            </a:r>
            <a:r>
              <a:rPr lang="ru-RU" sz="3000" dirty="0"/>
              <a:t> </a:t>
            </a:r>
            <a:r>
              <a:rPr lang="ru-RU" sz="3000" dirty="0" err="1"/>
              <a:t>іргелес</a:t>
            </a:r>
            <a:r>
              <a:rPr lang="ru-RU" sz="3000" dirty="0"/>
              <a:t> </a:t>
            </a:r>
            <a:r>
              <a:rPr lang="ru-RU" sz="3000" dirty="0" err="1"/>
              <a:t>төрт</a:t>
            </a:r>
            <a:r>
              <a:rPr lang="ru-RU" sz="3000" dirty="0"/>
              <a:t> кремний </a:t>
            </a:r>
            <a:r>
              <a:rPr lang="ru-RU" sz="3000" dirty="0" err="1"/>
              <a:t>атомымен</a:t>
            </a:r>
            <a:r>
              <a:rPr lang="ru-RU" sz="3000" dirty="0"/>
              <a:t> </a:t>
            </a:r>
            <a:r>
              <a:rPr lang="ru-RU" sz="3000" dirty="0" err="1"/>
              <a:t>байланысады</a:t>
            </a:r>
            <a:r>
              <a:rPr lang="ru-RU" sz="3000" dirty="0"/>
              <a:t>. </a:t>
            </a:r>
            <a:r>
              <a:rPr lang="ru-RU" sz="3000" dirty="0" err="1"/>
              <a:t>Бесінші</a:t>
            </a:r>
            <a:r>
              <a:rPr lang="ru-RU" sz="3000" dirty="0"/>
              <a:t> электрон — </a:t>
            </a:r>
            <a:r>
              <a:rPr lang="ru-RU" sz="3000" dirty="0" err="1"/>
              <a:t>бұл</a:t>
            </a:r>
            <a:r>
              <a:rPr lang="ru-RU" sz="3000" dirty="0"/>
              <a:t> </a:t>
            </a:r>
            <a:r>
              <a:rPr lang="ru-RU" sz="3000" dirty="0" err="1"/>
              <a:t>жағдайда</a:t>
            </a:r>
            <a:r>
              <a:rPr lang="ru-RU" sz="3000" dirty="0"/>
              <a:t> </a:t>
            </a:r>
            <a:r>
              <a:rPr lang="ru-RU" sz="3000" dirty="0" err="1"/>
              <a:t>артық</a:t>
            </a:r>
            <a:r>
              <a:rPr lang="kk-KZ" sz="3000" dirty="0"/>
              <a:t>. </a:t>
            </a:r>
            <a:r>
              <a:rPr lang="ru-RU" sz="3000" dirty="0" err="1"/>
              <a:t>Сондықтан</a:t>
            </a:r>
            <a:r>
              <a:rPr lang="ru-RU" sz="3000" dirty="0"/>
              <a:t> оны </a:t>
            </a:r>
            <a:r>
              <a:rPr lang="ru-RU" sz="3000" dirty="0" err="1"/>
              <a:t>тіпті</a:t>
            </a:r>
            <a:r>
              <a:rPr lang="ru-RU" sz="3000" dirty="0"/>
              <a:t> </a:t>
            </a:r>
            <a:r>
              <a:rPr lang="ru-RU" sz="3000" dirty="0" err="1"/>
              <a:t>төмен</a:t>
            </a:r>
            <a:r>
              <a:rPr lang="ru-RU" sz="3000" dirty="0"/>
              <a:t> </a:t>
            </a:r>
            <a:r>
              <a:rPr lang="ru-RU" sz="3000" dirty="0" err="1"/>
              <a:t>жылу</a:t>
            </a:r>
            <a:r>
              <a:rPr lang="ru-RU" sz="3000" dirty="0"/>
              <a:t> </a:t>
            </a:r>
            <a:r>
              <a:rPr lang="ru-RU" sz="3000" dirty="0" err="1"/>
              <a:t>арқылы</a:t>
            </a:r>
            <a:r>
              <a:rPr lang="ru-RU" sz="3000" dirty="0"/>
              <a:t> да заряд </a:t>
            </a:r>
            <a:r>
              <a:rPr lang="ru-RU" sz="3000" dirty="0" err="1"/>
              <a:t>тасымалдаушыға</a:t>
            </a:r>
            <a:r>
              <a:rPr lang="ru-RU" sz="3000" dirty="0"/>
              <a:t> </a:t>
            </a:r>
            <a:r>
              <a:rPr lang="ru-RU" sz="3000" dirty="0" err="1"/>
              <a:t>айналдыруға</a:t>
            </a:r>
            <a:r>
              <a:rPr lang="ru-RU" sz="3000" dirty="0"/>
              <a:t> </a:t>
            </a:r>
            <a:r>
              <a:rPr lang="ru-RU" sz="3000" dirty="0" err="1"/>
              <a:t>болады</a:t>
            </a:r>
            <a:r>
              <a:rPr lang="ru-RU" sz="3000" dirty="0"/>
              <a:t>. </a:t>
            </a:r>
            <a:r>
              <a:rPr lang="ru-RU" sz="3000" dirty="0" err="1"/>
              <a:t>Осылайша</a:t>
            </a:r>
            <a:r>
              <a:rPr lang="ru-RU" sz="3000" dirty="0"/>
              <a:t>, </a:t>
            </a:r>
            <a:r>
              <a:rPr lang="en-US" sz="3000" dirty="0"/>
              <a:t>Si</a:t>
            </a:r>
            <a:r>
              <a:rPr lang="ru-RU" sz="3000" dirty="0"/>
              <a:t>-де </a:t>
            </a:r>
            <a:r>
              <a:rPr lang="en-US" sz="3000" dirty="0"/>
              <a:t>P</a:t>
            </a:r>
            <a:r>
              <a:rPr lang="ru-RU" sz="3000" dirty="0"/>
              <a:t> </a:t>
            </a:r>
            <a:r>
              <a:rPr lang="ru-RU" sz="3000" dirty="0" err="1"/>
              <a:t>атомының</a:t>
            </a:r>
            <a:r>
              <a:rPr lang="ru-RU" sz="3000" dirty="0"/>
              <a:t> </a:t>
            </a:r>
            <a:r>
              <a:rPr lang="ru-RU" sz="3000" dirty="0" err="1"/>
              <a:t>пайда</a:t>
            </a:r>
            <a:r>
              <a:rPr lang="ru-RU" sz="3000" dirty="0"/>
              <a:t> </a:t>
            </a:r>
            <a:r>
              <a:rPr lang="ru-RU" sz="3000" dirty="0" err="1"/>
              <a:t>болуы</a:t>
            </a:r>
            <a:r>
              <a:rPr lang="ru-RU" sz="3000" dirty="0"/>
              <a:t> </a:t>
            </a:r>
            <a:r>
              <a:rPr lang="ru-RU" sz="3000" dirty="0" err="1"/>
              <a:t>өткізгіштік</a:t>
            </a:r>
            <a:r>
              <a:rPr lang="ru-RU" sz="3000" dirty="0"/>
              <a:t> </a:t>
            </a:r>
            <a:r>
              <a:rPr lang="ru-RU" sz="3000" dirty="0" err="1"/>
              <a:t>аймағында</a:t>
            </a:r>
            <a:r>
              <a:rPr lang="ru-RU" sz="3000" dirty="0"/>
              <a:t> бос </a:t>
            </a:r>
            <a:r>
              <a:rPr lang="ru-RU" sz="3000" dirty="0" err="1"/>
              <a:t>электронның</a:t>
            </a:r>
            <a:r>
              <a:rPr lang="ru-RU" sz="3000" dirty="0"/>
              <a:t> </a:t>
            </a:r>
            <a:r>
              <a:rPr lang="ru-RU" sz="3000" dirty="0" err="1"/>
              <a:t>пайда</a:t>
            </a:r>
            <a:r>
              <a:rPr lang="ru-RU" sz="3000" dirty="0"/>
              <a:t> </a:t>
            </a:r>
            <a:r>
              <a:rPr lang="ru-RU" sz="3000" dirty="0" err="1"/>
              <a:t>болуына</a:t>
            </a:r>
            <a:r>
              <a:rPr lang="ru-RU" sz="3000" dirty="0"/>
              <a:t> </a:t>
            </a:r>
            <a:r>
              <a:rPr lang="ru-RU" sz="3000" dirty="0" err="1"/>
              <a:t>әкелді</a:t>
            </a:r>
            <a:r>
              <a:rPr lang="ru-RU" sz="3000" dirty="0"/>
              <a:t>, </a:t>
            </a:r>
            <a:r>
              <a:rPr lang="ru-RU" sz="3000" dirty="0" err="1"/>
              <a:t>оның</a:t>
            </a:r>
            <a:r>
              <a:rPr lang="ru-RU" sz="3000" dirty="0"/>
              <a:t> </a:t>
            </a:r>
            <a:r>
              <a:rPr lang="ru-RU" sz="3000" dirty="0" err="1"/>
              <a:t>түзілуі</a:t>
            </a:r>
            <a:r>
              <a:rPr lang="ru-RU" sz="3000" dirty="0"/>
              <a:t> </a:t>
            </a:r>
            <a:r>
              <a:rPr lang="ru-RU" sz="3000" dirty="0" err="1"/>
              <a:t>кемт</a:t>
            </a:r>
            <a:r>
              <a:rPr lang="kk-KZ" sz="3000" dirty="0"/>
              <a:t>іктің</a:t>
            </a:r>
            <a:r>
              <a:rPr lang="ru-RU" sz="3000" dirty="0"/>
              <a:t> </a:t>
            </a:r>
            <a:r>
              <a:rPr lang="ru-RU" sz="3000" dirty="0" err="1"/>
              <a:t>болуымен</a:t>
            </a:r>
            <a:r>
              <a:rPr lang="ru-RU" sz="3000" dirty="0"/>
              <a:t> </a:t>
            </a:r>
            <a:r>
              <a:rPr lang="ru-RU" sz="3000" dirty="0" err="1"/>
              <a:t>байланысты</a:t>
            </a:r>
            <a:r>
              <a:rPr lang="ru-RU" sz="3000" dirty="0"/>
              <a:t> </a:t>
            </a:r>
            <a:r>
              <a:rPr lang="ru-RU" sz="3000" dirty="0" err="1"/>
              <a:t>емес</a:t>
            </a:r>
            <a:r>
              <a:rPr lang="ru-RU" sz="3000" dirty="0"/>
              <a:t>.</a:t>
            </a:r>
            <a:endParaRPr lang="ru-KZ" sz="3000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FCF94AA-831A-D723-37A6-17889987FC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8918" y="336907"/>
            <a:ext cx="4463082" cy="4038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1E6621F-8DE9-8BBC-2EB1-C577D46D5242}"/>
              </a:ext>
            </a:extLst>
          </p:cNvPr>
          <p:cNvSpPr txBox="1"/>
          <p:nvPr/>
        </p:nvSpPr>
        <p:spPr>
          <a:xfrm>
            <a:off x="366251" y="4896465"/>
            <a:ext cx="8817078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KZ" sz="2800" dirty="0" err="1"/>
              <a:t>Мұндай</a:t>
            </a:r>
            <a:r>
              <a:rPr lang="ru-KZ" sz="2800" dirty="0"/>
              <a:t> </a:t>
            </a:r>
            <a:r>
              <a:rPr lang="ru-KZ" sz="2800" dirty="0" err="1"/>
              <a:t>легирленген</a:t>
            </a:r>
            <a:r>
              <a:rPr lang="ru-KZ" sz="2800" dirty="0"/>
              <a:t> </a:t>
            </a:r>
            <a:r>
              <a:rPr lang="ru-KZ" sz="2800" dirty="0" err="1"/>
              <a:t>жартылай</a:t>
            </a:r>
            <a:r>
              <a:rPr lang="ru-KZ" sz="2800" dirty="0"/>
              <a:t> </a:t>
            </a:r>
            <a:r>
              <a:rPr lang="ru-KZ" sz="2800" dirty="0" err="1"/>
              <a:t>өткізгіштерді</a:t>
            </a:r>
            <a:r>
              <a:rPr lang="ru-KZ" sz="2800" dirty="0"/>
              <a:t> </a:t>
            </a:r>
            <a:r>
              <a:rPr lang="ru-KZ" sz="2800" dirty="0" err="1">
                <a:highlight>
                  <a:srgbClr val="00FF00"/>
                </a:highlight>
              </a:rPr>
              <a:t>электронды</a:t>
            </a:r>
            <a:r>
              <a:rPr lang="ru-KZ" sz="2800" dirty="0">
                <a:highlight>
                  <a:srgbClr val="00FF00"/>
                </a:highlight>
              </a:rPr>
              <a:t> </a:t>
            </a:r>
            <a:r>
              <a:rPr lang="ru-KZ" sz="2800" dirty="0" err="1">
                <a:highlight>
                  <a:srgbClr val="00FF00"/>
                </a:highlight>
              </a:rPr>
              <a:t>немесе</a:t>
            </a:r>
            <a:r>
              <a:rPr lang="ru-KZ" sz="2800" dirty="0">
                <a:highlight>
                  <a:srgbClr val="00FF00"/>
                </a:highlight>
              </a:rPr>
              <a:t> n-</a:t>
            </a:r>
            <a:r>
              <a:rPr lang="ru-KZ" sz="2800" dirty="0" err="1">
                <a:highlight>
                  <a:srgbClr val="00FF00"/>
                </a:highlight>
              </a:rPr>
              <a:t>типті</a:t>
            </a:r>
            <a:r>
              <a:rPr lang="ru-KZ" sz="2800" dirty="0">
                <a:highlight>
                  <a:srgbClr val="00FF00"/>
                </a:highlight>
              </a:rPr>
              <a:t> </a:t>
            </a:r>
            <a:r>
              <a:rPr lang="ru-KZ" sz="2800" dirty="0" err="1">
                <a:highlight>
                  <a:srgbClr val="00FF00"/>
                </a:highlight>
              </a:rPr>
              <a:t>жартылай</a:t>
            </a:r>
            <a:r>
              <a:rPr lang="ru-KZ" sz="2800" dirty="0">
                <a:highlight>
                  <a:srgbClr val="00FF00"/>
                </a:highlight>
              </a:rPr>
              <a:t> </a:t>
            </a:r>
            <a:r>
              <a:rPr lang="ru-KZ" sz="2800" dirty="0" err="1">
                <a:highlight>
                  <a:srgbClr val="00FF00"/>
                </a:highlight>
              </a:rPr>
              <a:t>өткізгіштер</a:t>
            </a:r>
            <a:r>
              <a:rPr lang="ru-KZ" sz="2800" dirty="0"/>
              <a:t> </a:t>
            </a:r>
            <a:r>
              <a:rPr lang="ru-KZ" sz="2800" dirty="0" err="1"/>
              <a:t>деп</a:t>
            </a:r>
            <a:r>
              <a:rPr lang="ru-KZ" sz="2800" dirty="0"/>
              <a:t> </a:t>
            </a:r>
            <a:r>
              <a:rPr lang="ru-KZ" sz="2800" dirty="0" err="1"/>
              <a:t>атайды</a:t>
            </a:r>
            <a:r>
              <a:rPr lang="ru-KZ" sz="2800" dirty="0"/>
              <a:t>.</a:t>
            </a:r>
            <a:r>
              <a:rPr lang="en-US" sz="2800" dirty="0"/>
              <a:t> P</a:t>
            </a:r>
            <a:r>
              <a:rPr lang="kk-KZ" sz="2800" dirty="0"/>
              <a:t>-ның атомдары </a:t>
            </a:r>
            <a:r>
              <a:rPr lang="kk-KZ" sz="2800" dirty="0">
                <a:highlight>
                  <a:srgbClr val="00FF00"/>
                </a:highlight>
              </a:rPr>
              <a:t>донорлар</a:t>
            </a:r>
            <a:r>
              <a:rPr lang="kk-KZ" sz="2800" dirty="0"/>
              <a:t>. </a:t>
            </a:r>
            <a:endParaRPr lang="ru-KZ" sz="2800" dirty="0"/>
          </a:p>
        </p:txBody>
      </p:sp>
    </p:spTree>
    <p:extLst>
      <p:ext uri="{BB962C8B-B14F-4D97-AF65-F5344CB8AC3E}">
        <p14:creationId xmlns:p14="http://schemas.microsoft.com/office/powerpoint/2010/main" val="7738975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C421A14-191B-789F-FA34-01ECBD0762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9768" y="334297"/>
            <a:ext cx="5663380" cy="5842666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3200" dirty="0" err="1">
                <a:highlight>
                  <a:srgbClr val="00FF00"/>
                </a:highlight>
              </a:rPr>
              <a:t>Кемтікті</a:t>
            </a:r>
            <a:r>
              <a:rPr lang="ru-RU" sz="3200" dirty="0">
                <a:highlight>
                  <a:srgbClr val="00FF00"/>
                </a:highlight>
              </a:rPr>
              <a:t> </a:t>
            </a:r>
            <a:r>
              <a:rPr lang="ru-RU" sz="3200" dirty="0" err="1">
                <a:highlight>
                  <a:srgbClr val="00FF00"/>
                </a:highlight>
              </a:rPr>
              <a:t>жартылай</a:t>
            </a:r>
            <a:r>
              <a:rPr lang="ru-RU" sz="3200" dirty="0">
                <a:highlight>
                  <a:srgbClr val="00FF00"/>
                </a:highlight>
              </a:rPr>
              <a:t> </a:t>
            </a:r>
            <a:r>
              <a:rPr lang="ru-RU" sz="3200" dirty="0" err="1">
                <a:highlight>
                  <a:srgbClr val="00FF00"/>
                </a:highlight>
              </a:rPr>
              <a:t>өткізгіш</a:t>
            </a:r>
            <a:r>
              <a:rPr lang="ru-RU" sz="3200" dirty="0">
                <a:highlight>
                  <a:srgbClr val="00FF00"/>
                </a:highlight>
              </a:rPr>
              <a:t> </a:t>
            </a:r>
            <a:r>
              <a:rPr lang="ru-RU" sz="3200" dirty="0" err="1">
                <a:highlight>
                  <a:srgbClr val="00FF00"/>
                </a:highlight>
              </a:rPr>
              <a:t>немесе</a:t>
            </a:r>
            <a:r>
              <a:rPr lang="ru-RU" sz="3200" dirty="0">
                <a:highlight>
                  <a:srgbClr val="00FF00"/>
                </a:highlight>
              </a:rPr>
              <a:t> р-</a:t>
            </a:r>
            <a:r>
              <a:rPr lang="ru-RU" sz="3200" dirty="0" err="1">
                <a:highlight>
                  <a:srgbClr val="00FF00"/>
                </a:highlight>
              </a:rPr>
              <a:t>типті</a:t>
            </a:r>
            <a:r>
              <a:rPr lang="ru-RU" sz="3200" dirty="0">
                <a:highlight>
                  <a:srgbClr val="00FF00"/>
                </a:highlight>
              </a:rPr>
              <a:t> </a:t>
            </a:r>
            <a:r>
              <a:rPr lang="ru-RU" sz="3200" dirty="0" err="1">
                <a:highlight>
                  <a:srgbClr val="00FF00"/>
                </a:highlight>
              </a:rPr>
              <a:t>жартылай</a:t>
            </a:r>
            <a:r>
              <a:rPr lang="ru-RU" sz="3200" dirty="0">
                <a:highlight>
                  <a:srgbClr val="00FF00"/>
                </a:highlight>
              </a:rPr>
              <a:t> </a:t>
            </a:r>
            <a:r>
              <a:rPr lang="ru-RU" sz="3200" dirty="0" err="1">
                <a:highlight>
                  <a:srgbClr val="00FF00"/>
                </a:highlight>
              </a:rPr>
              <a:t>өткізгіш</a:t>
            </a:r>
            <a:r>
              <a:rPr lang="ru-RU" sz="3200" dirty="0">
                <a:highlight>
                  <a:srgbClr val="00FF00"/>
                </a:highlight>
              </a:rPr>
              <a:t> </a:t>
            </a:r>
            <a:r>
              <a:rPr lang="ru-RU" sz="3200" dirty="0" err="1"/>
              <a:t>оған</a:t>
            </a:r>
            <a:r>
              <a:rPr lang="ru-RU" sz="3200" dirty="0"/>
              <a:t> </a:t>
            </a:r>
            <a:r>
              <a:rPr lang="ru-RU" sz="3200" dirty="0" err="1"/>
              <a:t>үш</a:t>
            </a:r>
            <a:r>
              <a:rPr lang="ru-RU" sz="3200" dirty="0"/>
              <a:t> </a:t>
            </a:r>
            <a:r>
              <a:rPr lang="ru-RU" sz="3200" dirty="0" err="1"/>
              <a:t>валентті</a:t>
            </a:r>
            <a:r>
              <a:rPr lang="ru-RU" sz="3200" dirty="0"/>
              <a:t> </a:t>
            </a:r>
            <a:r>
              <a:rPr lang="ru-RU" sz="3200" dirty="0" err="1"/>
              <a:t>қоспа</a:t>
            </a:r>
            <a:r>
              <a:rPr lang="ru-RU" sz="3200" dirty="0"/>
              <a:t> </a:t>
            </a:r>
            <a:r>
              <a:rPr lang="ru-RU" sz="3200" dirty="0" err="1"/>
              <a:t>атомдарын</a:t>
            </a:r>
            <a:r>
              <a:rPr lang="ru-RU" sz="3200" dirty="0"/>
              <a:t> (</a:t>
            </a:r>
            <a:r>
              <a:rPr lang="ru-RU" sz="3200" dirty="0" err="1"/>
              <a:t>мысалы</a:t>
            </a:r>
            <a:r>
              <a:rPr lang="ru-RU" sz="3200" dirty="0"/>
              <a:t>,</a:t>
            </a:r>
            <a:r>
              <a:rPr lang="en-US" sz="3200" dirty="0"/>
              <a:t> In</a:t>
            </a:r>
            <a:r>
              <a:rPr lang="ru-RU" sz="3200" dirty="0"/>
              <a:t>) </a:t>
            </a:r>
            <a:r>
              <a:rPr lang="ru-RU" sz="3200" dirty="0" err="1"/>
              <a:t>енгізу</a:t>
            </a:r>
            <a:r>
              <a:rPr lang="ru-RU" sz="3200" dirty="0"/>
              <a:t> </a:t>
            </a:r>
            <a:r>
              <a:rPr lang="ru-RU" sz="3200" dirty="0" err="1"/>
              <a:t>арқылы</a:t>
            </a:r>
            <a:r>
              <a:rPr lang="ru-RU" sz="3200" dirty="0"/>
              <a:t> </a:t>
            </a:r>
            <a:r>
              <a:rPr lang="ru-RU" sz="3200" dirty="0" err="1"/>
              <a:t>алынады</a:t>
            </a:r>
            <a:r>
              <a:rPr lang="ru-RU" sz="3200" dirty="0"/>
              <a:t>. </a:t>
            </a:r>
            <a:r>
              <a:rPr lang="ru-RU" sz="3200" dirty="0" err="1"/>
              <a:t>Үш</a:t>
            </a:r>
            <a:r>
              <a:rPr lang="ru-RU" sz="3200" dirty="0"/>
              <a:t> </a:t>
            </a:r>
            <a:r>
              <a:rPr lang="ru-RU" sz="3200" dirty="0" err="1"/>
              <a:t>валентті</a:t>
            </a:r>
            <a:r>
              <a:rPr lang="ru-RU" sz="3200" dirty="0"/>
              <a:t> </a:t>
            </a:r>
            <a:r>
              <a:rPr lang="ru-RU" sz="3200" dirty="0" err="1"/>
              <a:t>қоспаның</a:t>
            </a:r>
            <a:r>
              <a:rPr lang="ru-RU" sz="3200" dirty="0"/>
              <a:t> </a:t>
            </a:r>
            <a:r>
              <a:rPr lang="ru-RU" sz="3200" dirty="0" err="1"/>
              <a:t>атомдары</a:t>
            </a:r>
            <a:r>
              <a:rPr lang="ru-RU" sz="3200" dirty="0"/>
              <a:t> </a:t>
            </a:r>
            <a:r>
              <a:rPr lang="ru-RU" sz="3200" dirty="0" err="1"/>
              <a:t>әдетте</a:t>
            </a:r>
            <a:r>
              <a:rPr lang="ru-RU" sz="3200" dirty="0"/>
              <a:t> </a:t>
            </a:r>
            <a:r>
              <a:rPr lang="ru-RU" sz="3200" dirty="0" err="1">
                <a:highlight>
                  <a:srgbClr val="00FF00"/>
                </a:highlight>
              </a:rPr>
              <a:t>акцепторлар</a:t>
            </a:r>
            <a:r>
              <a:rPr lang="ru-RU" sz="3200" dirty="0"/>
              <a:t> </a:t>
            </a:r>
            <a:r>
              <a:rPr lang="ru-RU" sz="3200" dirty="0" err="1"/>
              <a:t>деп</a:t>
            </a:r>
            <a:r>
              <a:rPr lang="ru-RU" sz="3200" dirty="0"/>
              <a:t> </a:t>
            </a:r>
            <a:r>
              <a:rPr lang="ru-RU" sz="3200" dirty="0" err="1"/>
              <a:t>аталады</a:t>
            </a:r>
            <a:r>
              <a:rPr lang="ru-RU" sz="3200" dirty="0"/>
              <a:t>.</a:t>
            </a:r>
          </a:p>
          <a:p>
            <a:pPr marL="0" indent="0" algn="just">
              <a:buNone/>
            </a:pPr>
            <a:endParaRPr lang="ru-RU" sz="3200" dirty="0"/>
          </a:p>
          <a:p>
            <a:pPr marL="0" indent="0" algn="just">
              <a:buNone/>
            </a:pPr>
            <a:r>
              <a:rPr lang="ru-RU" sz="3200" dirty="0" err="1"/>
              <a:t>Тіпті</a:t>
            </a:r>
            <a:r>
              <a:rPr lang="ru-RU" sz="3200" dirty="0"/>
              <a:t> </a:t>
            </a:r>
            <a:r>
              <a:rPr lang="ru-RU" sz="3200" dirty="0" err="1"/>
              <a:t>кішкене</a:t>
            </a:r>
            <a:r>
              <a:rPr lang="ru-RU" sz="3200" dirty="0"/>
              <a:t> </a:t>
            </a:r>
            <a:r>
              <a:rPr lang="ru-RU" sz="3200" dirty="0" err="1"/>
              <a:t>жылу</a:t>
            </a:r>
            <a:r>
              <a:rPr lang="ru-RU" sz="3200" dirty="0"/>
              <a:t> </a:t>
            </a:r>
            <a:r>
              <a:rPr lang="ru-RU" sz="3200" dirty="0" err="1"/>
              <a:t>энергиясы</a:t>
            </a:r>
            <a:r>
              <a:rPr lang="ru-RU" sz="3200" dirty="0"/>
              <a:t> </a:t>
            </a:r>
            <a:r>
              <a:rPr lang="ru-RU" sz="3200" dirty="0" err="1"/>
              <a:t>әсер</a:t>
            </a:r>
            <a:r>
              <a:rPr lang="ru-RU" sz="3200" dirty="0"/>
              <a:t> </a:t>
            </a:r>
            <a:r>
              <a:rPr lang="ru-RU" sz="3200" dirty="0" err="1"/>
              <a:t>еткенде</a:t>
            </a:r>
            <a:r>
              <a:rPr lang="ru-RU" sz="3200" dirty="0"/>
              <a:t>, </a:t>
            </a:r>
            <a:r>
              <a:rPr lang="ru-RU" sz="3200" dirty="0" err="1"/>
              <a:t>көрші</a:t>
            </a:r>
            <a:r>
              <a:rPr lang="ru-RU" sz="3200" dirty="0"/>
              <a:t> </a:t>
            </a:r>
            <a:r>
              <a:rPr lang="ru-RU" sz="3200" dirty="0" err="1"/>
              <a:t>толтырылған</a:t>
            </a:r>
            <a:r>
              <a:rPr lang="ru-RU" sz="3200" dirty="0"/>
              <a:t> кремний </a:t>
            </a:r>
            <a:r>
              <a:rPr lang="ru-RU" sz="3200" dirty="0" err="1"/>
              <a:t>байланыстарының</a:t>
            </a:r>
            <a:r>
              <a:rPr lang="ru-RU" sz="3200" dirty="0"/>
              <a:t> </a:t>
            </a:r>
            <a:r>
              <a:rPr lang="ru-RU" sz="3200" dirty="0" err="1"/>
              <a:t>бірінен</a:t>
            </a:r>
            <a:r>
              <a:rPr lang="ru-RU" sz="3200" dirty="0"/>
              <a:t> электрон осы </a:t>
            </a:r>
            <a:r>
              <a:rPr lang="ru-RU" sz="3200" dirty="0" err="1"/>
              <a:t>байланысқа</a:t>
            </a:r>
            <a:r>
              <a:rPr lang="ru-RU" sz="3200" dirty="0"/>
              <a:t> </a:t>
            </a:r>
            <a:r>
              <a:rPr lang="ru-RU" sz="3200" dirty="0" err="1"/>
              <a:t>түсе</a:t>
            </a:r>
            <a:r>
              <a:rPr lang="ru-RU" sz="3200" dirty="0"/>
              <a:t> </a:t>
            </a:r>
            <a:r>
              <a:rPr lang="ru-RU" sz="3200" dirty="0" err="1"/>
              <a:t>алады</a:t>
            </a:r>
            <a:r>
              <a:rPr lang="ru-RU" sz="3200" dirty="0"/>
              <a:t>.</a:t>
            </a:r>
            <a:endParaRPr lang="ru-KZ" sz="3200" dirty="0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ADF23288-8886-086B-E2DD-115C67B028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7682" y="505439"/>
            <a:ext cx="4706118" cy="4745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2663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32AEC2-7516-FA32-3317-945B78BF63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қоспалардың</a:t>
            </a:r>
            <a:r>
              <a:rPr lang="ru-RU" dirty="0"/>
              <a:t> </a:t>
            </a:r>
            <a:r>
              <a:rPr lang="ru-RU" dirty="0" err="1"/>
              <a:t>концентрациясы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96661FF-233F-3AA9-8BCC-C32D6C6136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3200" dirty="0" err="1"/>
              <a:t>Қоспа</a:t>
            </a:r>
            <a:r>
              <a:rPr lang="ru-RU" sz="3200" dirty="0"/>
              <a:t> </a:t>
            </a:r>
            <a:r>
              <a:rPr lang="ru-RU" sz="3200" dirty="0" err="1"/>
              <a:t>жартылай</a:t>
            </a:r>
            <a:r>
              <a:rPr lang="ru-RU" sz="3200" dirty="0"/>
              <a:t> </a:t>
            </a:r>
            <a:r>
              <a:rPr lang="ru-RU" sz="3200" dirty="0" err="1"/>
              <a:t>өткізгіштерді</a:t>
            </a:r>
            <a:r>
              <a:rPr lang="ru-RU" sz="3200" dirty="0"/>
              <a:t> </a:t>
            </a:r>
            <a:r>
              <a:rPr lang="ru-RU" sz="3200" dirty="0" err="1"/>
              <a:t>қарастырғанда</a:t>
            </a:r>
            <a:r>
              <a:rPr lang="ru-RU" sz="3200" dirty="0"/>
              <a:t> «</a:t>
            </a:r>
            <a:r>
              <a:rPr lang="ru-RU" sz="3200" dirty="0" err="1"/>
              <a:t>қоспалардың</a:t>
            </a:r>
            <a:r>
              <a:rPr lang="ru-RU" sz="3200" dirty="0"/>
              <a:t> </a:t>
            </a:r>
            <a:r>
              <a:rPr lang="ru-RU" sz="3200" dirty="0" err="1"/>
              <a:t>концентрациясы</a:t>
            </a:r>
            <a:r>
              <a:rPr lang="ru-RU" sz="3200" dirty="0"/>
              <a:t>» </a:t>
            </a:r>
            <a:r>
              <a:rPr lang="ru-RU" sz="3200" dirty="0" err="1"/>
              <a:t>түсінігі</a:t>
            </a:r>
            <a:r>
              <a:rPr lang="ru-RU" sz="3200" dirty="0"/>
              <a:t> </a:t>
            </a:r>
            <a:r>
              <a:rPr lang="ru-RU" sz="3200" dirty="0" err="1"/>
              <a:t>қолданылады</a:t>
            </a:r>
            <a:r>
              <a:rPr lang="ru-RU" sz="3200" dirty="0"/>
              <a:t>. Концентрация – </a:t>
            </a:r>
            <a:r>
              <a:rPr lang="ru-RU" sz="3200" dirty="0" err="1"/>
              <a:t>бірлік</a:t>
            </a:r>
            <a:r>
              <a:rPr lang="ru-RU" sz="3200" dirty="0"/>
              <a:t> </a:t>
            </a:r>
            <a:r>
              <a:rPr lang="ru-RU" sz="3200" dirty="0" err="1"/>
              <a:t>көлемдегі</a:t>
            </a:r>
            <a:r>
              <a:rPr lang="ru-RU" sz="3200" dirty="0"/>
              <a:t> </a:t>
            </a:r>
            <a:r>
              <a:rPr lang="ru-RU" sz="3200" dirty="0" err="1"/>
              <a:t>зарядтардың</a:t>
            </a:r>
            <a:r>
              <a:rPr lang="ru-RU" sz="3200" dirty="0"/>
              <a:t> </a:t>
            </a:r>
            <a:r>
              <a:rPr lang="ru-RU" sz="3200" dirty="0" err="1"/>
              <a:t>немесе</a:t>
            </a:r>
            <a:r>
              <a:rPr lang="ru-RU" sz="3200" dirty="0"/>
              <a:t> </a:t>
            </a:r>
            <a:r>
              <a:rPr lang="ru-RU" sz="3200" dirty="0" err="1"/>
              <a:t>бөлшектердің</a:t>
            </a:r>
            <a:r>
              <a:rPr lang="ru-RU" sz="3200" dirty="0"/>
              <a:t> саны (</a:t>
            </a:r>
            <a:r>
              <a:rPr lang="ru-RU" sz="3200" dirty="0" err="1"/>
              <a:t>мысалы</a:t>
            </a:r>
            <a:r>
              <a:rPr lang="ru-RU" sz="3200" dirty="0"/>
              <a:t>, 1 см3). </a:t>
            </a:r>
            <a:r>
              <a:rPr lang="ru-RU" sz="3200" dirty="0" err="1"/>
              <a:t>Демек</a:t>
            </a:r>
            <a:r>
              <a:rPr lang="ru-RU" sz="3200" dirty="0"/>
              <a:t>, </a:t>
            </a:r>
            <a:r>
              <a:rPr lang="en-US" sz="3200" i="1" dirty="0"/>
              <a:t>N</a:t>
            </a:r>
            <a:r>
              <a:rPr lang="en-US" sz="2000" i="1" dirty="0"/>
              <a:t>d</a:t>
            </a:r>
            <a:r>
              <a:rPr lang="en-US" sz="3200" dirty="0"/>
              <a:t> </a:t>
            </a:r>
            <a:r>
              <a:rPr lang="ru-RU" sz="3200" dirty="0" err="1"/>
              <a:t>донорларының</a:t>
            </a:r>
            <a:r>
              <a:rPr lang="ru-RU" sz="3200" dirty="0"/>
              <a:t> </a:t>
            </a:r>
            <a:r>
              <a:rPr lang="ru-RU" sz="3200" dirty="0" err="1"/>
              <a:t>концентрациясы</a:t>
            </a:r>
            <a:r>
              <a:rPr lang="ru-RU" sz="3200" dirty="0"/>
              <a:t> </a:t>
            </a:r>
            <a:r>
              <a:rPr lang="ru-RU" sz="3200" dirty="0" err="1"/>
              <a:t>неғұрлым</a:t>
            </a:r>
            <a:r>
              <a:rPr lang="ru-RU" sz="3200" dirty="0"/>
              <a:t> </a:t>
            </a:r>
            <a:r>
              <a:rPr lang="ru-RU" sz="3200" dirty="0" err="1"/>
              <a:t>жоғары</a:t>
            </a:r>
            <a:r>
              <a:rPr lang="ru-RU" sz="3200" dirty="0"/>
              <a:t> </a:t>
            </a:r>
            <a:r>
              <a:rPr lang="ru-RU" sz="3200" dirty="0" err="1"/>
              <a:t>болса</a:t>
            </a:r>
            <a:r>
              <a:rPr lang="ru-RU" sz="3200" dirty="0"/>
              <a:t>, </a:t>
            </a:r>
            <a:r>
              <a:rPr lang="ru-RU" sz="3200" dirty="0" err="1"/>
              <a:t>электрондардың</a:t>
            </a:r>
            <a:r>
              <a:rPr lang="ru-RU" sz="3200" dirty="0"/>
              <a:t> </a:t>
            </a:r>
            <a:r>
              <a:rPr lang="ru-RU" sz="3200" dirty="0" err="1"/>
              <a:t>концентрациясы</a:t>
            </a:r>
            <a:r>
              <a:rPr lang="ru-RU" sz="3200" dirty="0"/>
              <a:t> </a:t>
            </a:r>
            <a:r>
              <a:rPr lang="ru-RU" sz="3200" dirty="0" err="1"/>
              <a:t>соғұрлым</a:t>
            </a:r>
            <a:r>
              <a:rPr lang="ru-RU" sz="3200" dirty="0"/>
              <a:t> </a:t>
            </a:r>
            <a:r>
              <a:rPr lang="ru-RU" sz="3200" dirty="0" err="1"/>
              <a:t>жоғары</a:t>
            </a:r>
            <a:r>
              <a:rPr lang="ru-RU" sz="3200" dirty="0"/>
              <a:t> </a:t>
            </a:r>
            <a:r>
              <a:rPr lang="ru-RU" sz="3200" dirty="0" err="1"/>
              <a:t>болады</a:t>
            </a:r>
            <a:r>
              <a:rPr lang="ru-RU" sz="3200" dirty="0"/>
              <a:t>, ал </a:t>
            </a:r>
            <a:r>
              <a:rPr lang="ru-RU" sz="3200" dirty="0" err="1"/>
              <a:t>акцепторлардың</a:t>
            </a:r>
            <a:r>
              <a:rPr lang="ru-RU" sz="3200" dirty="0"/>
              <a:t> </a:t>
            </a:r>
            <a:r>
              <a:rPr lang="en-US" sz="3200" i="1" dirty="0"/>
              <a:t>N</a:t>
            </a:r>
            <a:r>
              <a:rPr lang="en-US" sz="2000" i="1" dirty="0"/>
              <a:t>a</a:t>
            </a:r>
            <a:r>
              <a:rPr lang="en-US" sz="3200" dirty="0"/>
              <a:t> </a:t>
            </a:r>
            <a:r>
              <a:rPr lang="ru-RU" sz="3200" dirty="0" err="1"/>
              <a:t>концентрациясы</a:t>
            </a:r>
            <a:r>
              <a:rPr lang="ru-RU" sz="3200" dirty="0"/>
              <a:t> </a:t>
            </a:r>
            <a:r>
              <a:rPr lang="ru-RU" sz="3200" dirty="0" err="1"/>
              <a:t>неғұрлым</a:t>
            </a:r>
            <a:r>
              <a:rPr lang="ru-RU" sz="3200" dirty="0"/>
              <a:t> </a:t>
            </a:r>
            <a:r>
              <a:rPr lang="ru-RU" sz="3200" dirty="0" err="1"/>
              <a:t>көп</a:t>
            </a:r>
            <a:r>
              <a:rPr lang="ru-RU" sz="3200" dirty="0"/>
              <a:t> </a:t>
            </a:r>
            <a:r>
              <a:rPr lang="ru-RU" sz="3200" dirty="0" err="1"/>
              <a:t>болса</a:t>
            </a:r>
            <a:r>
              <a:rPr lang="ru-RU" sz="3200" dirty="0"/>
              <a:t>, </a:t>
            </a:r>
            <a:r>
              <a:rPr lang="ru-RU" sz="3200" dirty="0" err="1"/>
              <a:t>жартылай</a:t>
            </a:r>
            <a:r>
              <a:rPr lang="ru-RU" sz="3200" dirty="0"/>
              <a:t> </a:t>
            </a:r>
            <a:r>
              <a:rPr lang="ru-RU" sz="3200" dirty="0" err="1"/>
              <a:t>өткізгіштегі</a:t>
            </a:r>
            <a:r>
              <a:rPr lang="ru-RU" sz="3200" dirty="0"/>
              <a:t> </a:t>
            </a:r>
            <a:r>
              <a:rPr lang="ru-RU" sz="3200" dirty="0" err="1"/>
              <a:t>кемтіктердің</a:t>
            </a:r>
            <a:r>
              <a:rPr lang="ru-RU" sz="3200" dirty="0"/>
              <a:t> </a:t>
            </a:r>
            <a:r>
              <a:rPr lang="ru-RU" sz="3200" dirty="0" err="1"/>
              <a:t>концентрациясы</a:t>
            </a:r>
            <a:r>
              <a:rPr lang="ru-RU" sz="3200" dirty="0"/>
              <a:t> </a:t>
            </a:r>
            <a:r>
              <a:rPr lang="ru-RU" sz="3200" dirty="0" err="1"/>
              <a:t>соғұрлым</a:t>
            </a:r>
            <a:r>
              <a:rPr lang="ru-RU" sz="3200" dirty="0"/>
              <a:t> </a:t>
            </a:r>
            <a:r>
              <a:rPr lang="ru-RU" sz="3200" dirty="0" err="1"/>
              <a:t>жоғары</a:t>
            </a:r>
            <a:r>
              <a:rPr lang="ru-RU" sz="3200" dirty="0"/>
              <a:t> </a:t>
            </a:r>
            <a:r>
              <a:rPr lang="ru-RU" sz="3200" dirty="0" err="1"/>
              <a:t>болады</a:t>
            </a:r>
            <a:r>
              <a:rPr lang="ru-RU" sz="3200" dirty="0"/>
              <a:t>.</a:t>
            </a:r>
            <a:endParaRPr lang="ru-KZ" sz="3200" dirty="0"/>
          </a:p>
        </p:txBody>
      </p:sp>
    </p:spTree>
    <p:extLst>
      <p:ext uri="{BB962C8B-B14F-4D97-AF65-F5344CB8AC3E}">
        <p14:creationId xmlns:p14="http://schemas.microsoft.com/office/powerpoint/2010/main" val="23111577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D18468-E2FF-4421-087F-664AA9AA4B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рекомбинация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08FE41D-2B65-7B06-B032-64DA186210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3200" dirty="0" err="1"/>
              <a:t>Электрондардың</a:t>
            </a:r>
            <a:r>
              <a:rPr lang="ru-RU" sz="3200" dirty="0"/>
              <a:t> </a:t>
            </a:r>
            <a:r>
              <a:rPr lang="ru-RU" sz="3200" dirty="0" err="1"/>
              <a:t>төмен</a:t>
            </a:r>
            <a:r>
              <a:rPr lang="ru-RU" sz="3200" dirty="0"/>
              <a:t> </a:t>
            </a:r>
            <a:r>
              <a:rPr lang="ru-RU" sz="3200" dirty="0" err="1"/>
              <a:t>энергетикалық</a:t>
            </a:r>
            <a:r>
              <a:rPr lang="ru-RU" sz="3200" dirty="0"/>
              <a:t> </a:t>
            </a:r>
            <a:r>
              <a:rPr lang="ru-RU" sz="3200" dirty="0" err="1"/>
              <a:t>деңгейден</a:t>
            </a:r>
            <a:r>
              <a:rPr lang="ru-RU" sz="3200" dirty="0"/>
              <a:t> </a:t>
            </a:r>
            <a:r>
              <a:rPr lang="ru-RU" sz="3200" dirty="0" err="1"/>
              <a:t>жоғары</a:t>
            </a:r>
            <a:r>
              <a:rPr lang="ru-RU" sz="3200" dirty="0"/>
              <a:t> </a:t>
            </a:r>
            <a:r>
              <a:rPr lang="ru-RU" sz="3200" dirty="0" err="1"/>
              <a:t>деңгейге</a:t>
            </a:r>
            <a:r>
              <a:rPr lang="ru-RU" sz="3200" dirty="0"/>
              <a:t> </a:t>
            </a:r>
            <a:r>
              <a:rPr lang="ru-RU" sz="3200" dirty="0" err="1"/>
              <a:t>ауысуымен</a:t>
            </a:r>
            <a:r>
              <a:rPr lang="ru-RU" sz="3200" dirty="0"/>
              <a:t> </a:t>
            </a:r>
            <a:r>
              <a:rPr lang="ru-RU" sz="3200" dirty="0" err="1"/>
              <a:t>қатар</a:t>
            </a:r>
            <a:r>
              <a:rPr lang="ru-RU" sz="3200" dirty="0"/>
              <a:t> </a:t>
            </a:r>
            <a:r>
              <a:rPr lang="ru-RU" sz="3200" dirty="0" err="1"/>
              <a:t>кері</a:t>
            </a:r>
            <a:r>
              <a:rPr lang="ru-RU" sz="3200" dirty="0"/>
              <a:t> </a:t>
            </a:r>
            <a:r>
              <a:rPr lang="ru-RU" sz="3200" dirty="0" err="1"/>
              <a:t>ауысулар</a:t>
            </a:r>
            <a:r>
              <a:rPr lang="ru-RU" sz="3200" dirty="0"/>
              <a:t> да </a:t>
            </a:r>
            <a:r>
              <a:rPr lang="ru-RU" sz="3200" dirty="0" err="1"/>
              <a:t>орын</a:t>
            </a:r>
            <a:r>
              <a:rPr lang="ru-RU" sz="3200" dirty="0"/>
              <a:t> </a:t>
            </a:r>
            <a:r>
              <a:rPr lang="ru-RU" sz="3200" dirty="0" err="1"/>
              <a:t>алады</a:t>
            </a:r>
            <a:r>
              <a:rPr lang="ru-RU" sz="3200" dirty="0"/>
              <a:t>. </a:t>
            </a:r>
            <a:r>
              <a:rPr lang="ru-RU" sz="3200" dirty="0" err="1"/>
              <a:t>Электронды-кемтік</a:t>
            </a:r>
            <a:r>
              <a:rPr lang="ru-RU" sz="3200" dirty="0"/>
              <a:t> </a:t>
            </a:r>
            <a:r>
              <a:rPr lang="ru-RU" sz="3200" dirty="0" err="1"/>
              <a:t>жұптарының</a:t>
            </a:r>
            <a:r>
              <a:rPr lang="ru-RU" sz="3200" dirty="0"/>
              <a:t> </a:t>
            </a:r>
            <a:r>
              <a:rPr lang="ru-RU" sz="3200" dirty="0" err="1">
                <a:highlight>
                  <a:srgbClr val="00FF00"/>
                </a:highlight>
              </a:rPr>
              <a:t>генерациясымен</a:t>
            </a:r>
            <a:r>
              <a:rPr lang="ru-RU" sz="3200" dirty="0"/>
              <a:t> </a:t>
            </a:r>
            <a:r>
              <a:rPr lang="ru-RU" sz="3200" dirty="0" err="1"/>
              <a:t>бір</a:t>
            </a:r>
            <a:r>
              <a:rPr lang="ru-RU" sz="3200" dirty="0"/>
              <a:t> </a:t>
            </a:r>
            <a:r>
              <a:rPr lang="ru-RU" sz="3200" dirty="0" err="1"/>
              <a:t>мезгілде</a:t>
            </a:r>
            <a:r>
              <a:rPr lang="ru-RU" sz="3200" dirty="0"/>
              <a:t> </a:t>
            </a:r>
            <a:r>
              <a:rPr lang="ru-RU" sz="3200" dirty="0" err="1"/>
              <a:t>кері</a:t>
            </a:r>
            <a:r>
              <a:rPr lang="ru-RU" sz="3200" dirty="0"/>
              <a:t> процесс те </a:t>
            </a:r>
            <a:r>
              <a:rPr lang="ru-RU" sz="3200" dirty="0" err="1"/>
              <a:t>жүреді</a:t>
            </a:r>
            <a:r>
              <a:rPr lang="ru-RU" sz="3200" dirty="0"/>
              <a:t> – </a:t>
            </a:r>
            <a:r>
              <a:rPr lang="ru-RU" sz="3200" dirty="0">
                <a:highlight>
                  <a:srgbClr val="00FF00"/>
                </a:highlight>
              </a:rPr>
              <a:t>рекомбинация</a:t>
            </a:r>
            <a:r>
              <a:rPr lang="ru-RU" sz="3200" dirty="0"/>
              <a:t> </a:t>
            </a:r>
            <a:r>
              <a:rPr lang="ru-RU" sz="3200" dirty="0" err="1"/>
              <a:t>деп</a:t>
            </a:r>
            <a:r>
              <a:rPr lang="ru-RU" sz="3200" dirty="0"/>
              <a:t> </a:t>
            </a:r>
            <a:r>
              <a:rPr lang="ru-RU" sz="3200" dirty="0" err="1"/>
              <a:t>аталатын</a:t>
            </a:r>
            <a:r>
              <a:rPr lang="ru-RU" sz="3200" dirty="0"/>
              <a:t> бос электрон мен </a:t>
            </a:r>
            <a:r>
              <a:rPr lang="ru-RU" sz="3200" dirty="0" err="1"/>
              <a:t>саңылаудың</a:t>
            </a:r>
            <a:r>
              <a:rPr lang="ru-RU" sz="3200" dirty="0"/>
              <a:t> </a:t>
            </a:r>
            <a:r>
              <a:rPr lang="ru-RU" sz="3200" dirty="0" err="1"/>
              <a:t>өзара</a:t>
            </a:r>
            <a:r>
              <a:rPr lang="ru-RU" sz="3200" dirty="0"/>
              <a:t> </a:t>
            </a:r>
            <a:r>
              <a:rPr lang="ru-RU" sz="3200" dirty="0" err="1"/>
              <a:t>аннигиляциясы</a:t>
            </a:r>
            <a:r>
              <a:rPr lang="ru-RU" sz="3200" dirty="0"/>
              <a:t> (бос электрон </a:t>
            </a:r>
            <a:r>
              <a:rPr lang="ru-RU" sz="3200" dirty="0" err="1"/>
              <a:t>өткізгіштік</a:t>
            </a:r>
            <a:r>
              <a:rPr lang="ru-RU" sz="3200" dirty="0"/>
              <a:t> </a:t>
            </a:r>
            <a:r>
              <a:rPr lang="ru-RU" sz="3200" dirty="0" err="1"/>
              <a:t>зонасынан</a:t>
            </a:r>
            <a:r>
              <a:rPr lang="ru-RU" sz="3200" dirty="0"/>
              <a:t> </a:t>
            </a:r>
            <a:r>
              <a:rPr lang="ru-RU" sz="3200" dirty="0" err="1"/>
              <a:t>валенттік</a:t>
            </a:r>
            <a:r>
              <a:rPr lang="ru-RU" sz="3200" dirty="0"/>
              <a:t> </a:t>
            </a:r>
            <a:r>
              <a:rPr lang="ru-RU" sz="3200" dirty="0" err="1"/>
              <a:t>аймаққа</a:t>
            </a:r>
            <a:r>
              <a:rPr lang="ru-RU" sz="3200" dirty="0"/>
              <a:t> </a:t>
            </a:r>
            <a:r>
              <a:rPr lang="ru-RU" sz="3200" dirty="0" err="1"/>
              <a:t>өтеді</a:t>
            </a:r>
            <a:r>
              <a:rPr lang="ru-RU" sz="3200" dirty="0"/>
              <a:t>). </a:t>
            </a:r>
            <a:r>
              <a:rPr lang="ru-RU" sz="3200" dirty="0" err="1"/>
              <a:t>Кейбір</a:t>
            </a:r>
            <a:r>
              <a:rPr lang="ru-RU" sz="3200" dirty="0"/>
              <a:t> </a:t>
            </a:r>
            <a:r>
              <a:rPr lang="ru-RU" sz="3200" dirty="0" err="1"/>
              <a:t>тұрақты</a:t>
            </a:r>
            <a:r>
              <a:rPr lang="ru-RU" sz="3200" dirty="0"/>
              <a:t> </a:t>
            </a:r>
            <a:r>
              <a:rPr lang="ru-RU" sz="3200" dirty="0" err="1"/>
              <a:t>температурада</a:t>
            </a:r>
            <a:r>
              <a:rPr lang="ru-RU" sz="3200" dirty="0"/>
              <a:t> </a:t>
            </a:r>
            <a:r>
              <a:rPr lang="ru-RU" sz="3200" dirty="0" err="1"/>
              <a:t>жартылай</a:t>
            </a:r>
            <a:r>
              <a:rPr lang="ru-RU" sz="3200" dirty="0"/>
              <a:t> </a:t>
            </a:r>
            <a:r>
              <a:rPr lang="ru-RU" sz="3200" dirty="0" err="1"/>
              <a:t>өткізгіш</a:t>
            </a:r>
            <a:r>
              <a:rPr lang="ru-RU" sz="3200" dirty="0"/>
              <a:t> </a:t>
            </a:r>
            <a:r>
              <a:rPr lang="ru-RU" sz="3200" dirty="0" err="1"/>
              <a:t>термодинамикалық</a:t>
            </a:r>
            <a:r>
              <a:rPr lang="ru-RU" sz="3200" dirty="0"/>
              <a:t> тепе-</a:t>
            </a:r>
            <a:r>
              <a:rPr lang="ru-RU" sz="3200" dirty="0" err="1"/>
              <a:t>теңдік</a:t>
            </a:r>
            <a:r>
              <a:rPr lang="ru-RU" sz="3200" dirty="0"/>
              <a:t> </a:t>
            </a:r>
            <a:r>
              <a:rPr lang="ru-RU" sz="3200" dirty="0" err="1"/>
              <a:t>күйінде</a:t>
            </a:r>
            <a:r>
              <a:rPr lang="ru-RU" sz="3200" dirty="0"/>
              <a:t> </a:t>
            </a:r>
            <a:r>
              <a:rPr lang="ru-RU" sz="3200" dirty="0" err="1"/>
              <a:t>болады</a:t>
            </a:r>
            <a:r>
              <a:rPr lang="ru-RU" sz="3200" dirty="0"/>
              <a:t>. Генерация </a:t>
            </a:r>
            <a:r>
              <a:rPr lang="ru-RU" sz="3200" dirty="0" err="1"/>
              <a:t>процесі</a:t>
            </a:r>
            <a:r>
              <a:rPr lang="ru-RU" sz="3200" dirty="0"/>
              <a:t> рекомбинация </a:t>
            </a:r>
            <a:r>
              <a:rPr lang="ru-RU" sz="3200" dirty="0" err="1"/>
              <a:t>процесі</a:t>
            </a:r>
            <a:r>
              <a:rPr lang="ru-RU" sz="3200" dirty="0"/>
              <a:t> </a:t>
            </a:r>
            <a:r>
              <a:rPr lang="ru-RU" sz="3200" dirty="0" err="1"/>
              <a:t>арқылы</a:t>
            </a:r>
            <a:r>
              <a:rPr lang="ru-RU" sz="3200" dirty="0"/>
              <a:t> </a:t>
            </a:r>
            <a:r>
              <a:rPr lang="ru-RU" sz="3200" dirty="0" err="1"/>
              <a:t>теңгеріледі</a:t>
            </a:r>
            <a:r>
              <a:rPr lang="ru-RU" sz="3200" dirty="0"/>
              <a:t>.</a:t>
            </a:r>
            <a:endParaRPr lang="ru-KZ" sz="3200" dirty="0"/>
          </a:p>
        </p:txBody>
      </p:sp>
    </p:spTree>
    <p:extLst>
      <p:ext uri="{BB962C8B-B14F-4D97-AF65-F5344CB8AC3E}">
        <p14:creationId xmlns:p14="http://schemas.microsoft.com/office/powerpoint/2010/main" val="16395531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F399C29-68C8-DC9A-165C-A881F191E1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1220" y="73743"/>
            <a:ext cx="10515600" cy="1036841"/>
          </a:xfrm>
        </p:spPr>
        <p:txBody>
          <a:bodyPr/>
          <a:lstStyle/>
          <a:p>
            <a:r>
              <a:rPr lang="ru-RU" dirty="0"/>
              <a:t>Ферми </a:t>
            </a:r>
            <a:r>
              <a:rPr lang="ru-RU" dirty="0" err="1"/>
              <a:t>деңгейі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B59E8D0-DFCD-6DEF-1DD3-AEA37D91C7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2394" y="934065"/>
            <a:ext cx="6309851" cy="5732205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dirty="0" err="1"/>
              <a:t>Меншікті</a:t>
            </a:r>
            <a:r>
              <a:rPr lang="ru-RU" dirty="0"/>
              <a:t> </a:t>
            </a:r>
            <a:r>
              <a:rPr lang="ru-RU" dirty="0" err="1"/>
              <a:t>жартылай</a:t>
            </a:r>
            <a:r>
              <a:rPr lang="ru-RU" dirty="0"/>
              <a:t> </a:t>
            </a:r>
            <a:r>
              <a:rPr lang="ru-RU" dirty="0" err="1"/>
              <a:t>өткізгіштер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Ферми </a:t>
            </a:r>
            <a:r>
              <a:rPr lang="ru-RU" dirty="0" err="1"/>
              <a:t>деңгейі</a:t>
            </a:r>
            <a:r>
              <a:rPr lang="ru-RU" dirty="0"/>
              <a:t> </a:t>
            </a:r>
            <a:r>
              <a:rPr lang="kk-KZ" dirty="0"/>
              <a:t>рұқсат етілмеген зона</a:t>
            </a:r>
            <a:r>
              <a:rPr lang="ru-RU" dirty="0"/>
              <a:t> </a:t>
            </a:r>
            <a:r>
              <a:rPr lang="ru-RU" dirty="0" err="1"/>
              <a:t>ортасында</a:t>
            </a:r>
            <a:r>
              <a:rPr lang="ru-RU" dirty="0"/>
              <a:t> </a:t>
            </a:r>
            <a:r>
              <a:rPr lang="ru-RU" dirty="0" err="1"/>
              <a:t>орналасады</a:t>
            </a:r>
            <a:r>
              <a:rPr lang="ru-RU" dirty="0"/>
              <a:t>. </a:t>
            </a:r>
            <a:r>
              <a:rPr lang="ru-RU" dirty="0" err="1"/>
              <a:t>Электрондық</a:t>
            </a:r>
            <a:r>
              <a:rPr lang="ru-RU" dirty="0"/>
              <a:t> </a:t>
            </a:r>
            <a:r>
              <a:rPr lang="ru-RU" dirty="0" err="1"/>
              <a:t>жартылай</a:t>
            </a:r>
            <a:r>
              <a:rPr lang="ru-RU" dirty="0"/>
              <a:t> </a:t>
            </a:r>
            <a:r>
              <a:rPr lang="ru-RU" dirty="0" err="1"/>
              <a:t>өткізгіште</a:t>
            </a:r>
            <a:r>
              <a:rPr lang="ru-RU" dirty="0"/>
              <a:t> </a:t>
            </a:r>
            <a:r>
              <a:rPr lang="ru-RU" dirty="0" err="1"/>
              <a:t>электрондардың</a:t>
            </a:r>
            <a:r>
              <a:rPr lang="ru-RU" dirty="0"/>
              <a:t> </a:t>
            </a:r>
            <a:r>
              <a:rPr lang="ru-RU" dirty="0" err="1"/>
              <a:t>орташа</a:t>
            </a:r>
            <a:r>
              <a:rPr lang="ru-RU" dirty="0"/>
              <a:t> </a:t>
            </a:r>
            <a:r>
              <a:rPr lang="ru-RU" dirty="0" err="1"/>
              <a:t>энергиясы</a:t>
            </a:r>
            <a:r>
              <a:rPr lang="ru-RU" dirty="0"/>
              <a:t> </a:t>
            </a:r>
            <a:r>
              <a:rPr lang="ru-RU" dirty="0" err="1"/>
              <a:t>жоғары</a:t>
            </a:r>
            <a:r>
              <a:rPr lang="ru-RU" dirty="0"/>
              <a:t>, </a:t>
            </a:r>
            <a:r>
              <a:rPr lang="ru-RU" dirty="0" err="1"/>
              <a:t>сондықтан</a:t>
            </a:r>
            <a:r>
              <a:rPr lang="ru-RU" dirty="0"/>
              <a:t> Ферми </a:t>
            </a:r>
            <a:r>
              <a:rPr lang="ru-RU" dirty="0" err="1"/>
              <a:t>деңгейі</a:t>
            </a:r>
            <a:r>
              <a:rPr lang="ru-RU" dirty="0"/>
              <a:t> </a:t>
            </a:r>
            <a:r>
              <a:rPr lang="ru-RU" dirty="0" err="1"/>
              <a:t>жолақ</a:t>
            </a:r>
            <a:r>
              <a:rPr lang="ru-RU" dirty="0"/>
              <a:t> </a:t>
            </a:r>
            <a:r>
              <a:rPr lang="ru-RU" dirty="0" err="1"/>
              <a:t>аралығының</a:t>
            </a:r>
            <a:r>
              <a:rPr lang="ru-RU" dirty="0"/>
              <a:t> </a:t>
            </a:r>
            <a:r>
              <a:rPr lang="ru-RU" dirty="0" err="1"/>
              <a:t>ортасынан</a:t>
            </a:r>
            <a:r>
              <a:rPr lang="ru-RU" dirty="0"/>
              <a:t> </a:t>
            </a:r>
            <a:r>
              <a:rPr lang="ru-RU" dirty="0" err="1"/>
              <a:t>жоғары</a:t>
            </a:r>
            <a:r>
              <a:rPr lang="ru-RU" dirty="0"/>
              <a:t> </a:t>
            </a:r>
            <a:r>
              <a:rPr lang="ru-RU" dirty="0" err="1"/>
              <a:t>болуы</a:t>
            </a:r>
            <a:r>
              <a:rPr lang="ru-RU" dirty="0"/>
              <a:t> керек. Донор </a:t>
            </a:r>
            <a:r>
              <a:rPr lang="ru-RU" dirty="0" err="1"/>
              <a:t>концентрациясының</a:t>
            </a:r>
            <a:r>
              <a:rPr lang="ru-RU" dirty="0"/>
              <a:t> </a:t>
            </a:r>
            <a:r>
              <a:rPr lang="ru-RU" dirty="0" err="1"/>
              <a:t>жоғарылауы</a:t>
            </a:r>
            <a:r>
              <a:rPr lang="ru-RU" dirty="0"/>
              <a:t> Ферми </a:t>
            </a:r>
            <a:r>
              <a:rPr lang="ru-RU" dirty="0" err="1"/>
              <a:t>деңгейінің</a:t>
            </a:r>
            <a:r>
              <a:rPr lang="ru-RU" dirty="0"/>
              <a:t> </a:t>
            </a:r>
            <a:r>
              <a:rPr lang="ru-RU" dirty="0" err="1"/>
              <a:t>жоғары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жоғары</a:t>
            </a:r>
            <a:r>
              <a:rPr lang="ru-RU" dirty="0"/>
              <a:t> </a:t>
            </a:r>
            <a:r>
              <a:rPr lang="ru-RU" dirty="0" err="1"/>
              <a:t>орналасуына</a:t>
            </a:r>
            <a:r>
              <a:rPr lang="ru-RU" dirty="0"/>
              <a:t> </a:t>
            </a:r>
            <a:r>
              <a:rPr lang="ru-RU" dirty="0" err="1"/>
              <a:t>әкеледі</a:t>
            </a:r>
            <a:r>
              <a:rPr lang="ru-RU" dirty="0"/>
              <a:t>. </a:t>
            </a:r>
            <a:r>
              <a:rPr lang="ru-RU" dirty="0" err="1"/>
              <a:t>Кемтік</a:t>
            </a:r>
            <a:r>
              <a:rPr lang="ru-RU" dirty="0"/>
              <a:t> </a:t>
            </a:r>
            <a:r>
              <a:rPr lang="ru-RU" dirty="0" err="1"/>
              <a:t>жартылай</a:t>
            </a:r>
            <a:r>
              <a:rPr lang="ru-RU" dirty="0"/>
              <a:t> </a:t>
            </a:r>
            <a:r>
              <a:rPr lang="ru-RU" dirty="0" err="1"/>
              <a:t>өткізгішінде</a:t>
            </a:r>
            <a:r>
              <a:rPr lang="ru-RU" dirty="0"/>
              <a:t>  Ферми </a:t>
            </a:r>
            <a:r>
              <a:rPr lang="ru-RU" dirty="0" err="1"/>
              <a:t>деңгейі</a:t>
            </a:r>
            <a:r>
              <a:rPr lang="ru-RU" dirty="0"/>
              <a:t> </a:t>
            </a:r>
            <a:r>
              <a:rPr lang="ru-RU" dirty="0" err="1"/>
              <a:t>жолақ</a:t>
            </a:r>
            <a:r>
              <a:rPr lang="ru-RU" dirty="0"/>
              <a:t> </a:t>
            </a:r>
            <a:r>
              <a:rPr lang="ru-RU" dirty="0" err="1"/>
              <a:t>ортасынан</a:t>
            </a:r>
            <a:r>
              <a:rPr lang="ru-RU" dirty="0"/>
              <a:t> </a:t>
            </a:r>
            <a:r>
              <a:rPr lang="ru-RU" dirty="0" err="1"/>
              <a:t>төмен</a:t>
            </a:r>
            <a:r>
              <a:rPr lang="ru-RU" dirty="0"/>
              <a:t> </a:t>
            </a:r>
            <a:r>
              <a:rPr lang="ru-RU" dirty="0" err="1"/>
              <a:t>орналасуы</a:t>
            </a:r>
            <a:r>
              <a:rPr lang="ru-RU" dirty="0"/>
              <a:t> керек, ал </a:t>
            </a:r>
            <a:r>
              <a:rPr lang="ru-RU" dirty="0" err="1"/>
              <a:t>неғұрлым</a:t>
            </a:r>
            <a:r>
              <a:rPr lang="ru-RU" dirty="0"/>
              <a:t> </a:t>
            </a:r>
            <a:r>
              <a:rPr lang="ru-RU" dirty="0" err="1"/>
              <a:t>төмен</a:t>
            </a:r>
            <a:r>
              <a:rPr lang="ru-RU" dirty="0"/>
              <a:t> </a:t>
            </a:r>
            <a:r>
              <a:rPr lang="ru-RU" dirty="0" err="1"/>
              <a:t>болса</a:t>
            </a:r>
            <a:r>
              <a:rPr lang="ru-RU" dirty="0"/>
              <a:t>, </a:t>
            </a:r>
            <a:r>
              <a:rPr lang="ru-RU" dirty="0" err="1"/>
              <a:t>акцепторлардың</a:t>
            </a:r>
            <a:r>
              <a:rPr lang="ru-RU" dirty="0"/>
              <a:t> </a:t>
            </a:r>
            <a:r>
              <a:rPr lang="ru-RU" dirty="0" err="1"/>
              <a:t>концентрациясы</a:t>
            </a:r>
            <a:r>
              <a:rPr lang="ru-RU" dirty="0"/>
              <a:t> </a:t>
            </a:r>
            <a:r>
              <a:rPr lang="ru-RU" dirty="0" err="1"/>
              <a:t>соғұрлым</a:t>
            </a:r>
            <a:r>
              <a:rPr lang="ru-RU" dirty="0"/>
              <a:t> </a:t>
            </a:r>
            <a:r>
              <a:rPr lang="ru-RU" dirty="0" err="1"/>
              <a:t>жоғары</a:t>
            </a:r>
            <a:r>
              <a:rPr lang="ru-RU" dirty="0"/>
              <a:t> </a:t>
            </a:r>
            <a:r>
              <a:rPr lang="ru-RU" dirty="0" err="1"/>
              <a:t>болады</a:t>
            </a:r>
            <a:r>
              <a:rPr lang="ru-RU" dirty="0"/>
              <a:t>.</a:t>
            </a:r>
            <a:endParaRPr lang="ru-KZ" dirty="0"/>
          </a:p>
        </p:txBody>
      </p:sp>
      <p:pic>
        <p:nvPicPr>
          <p:cNvPr id="4098" name="Picture 2" descr="Уровень Ферми в полупроводниках">
            <a:extLst>
              <a:ext uri="{FF2B5EF4-FFF2-40B4-BE49-F238E27FC236}">
                <a16:creationId xmlns:a16="http://schemas.microsoft.com/office/drawing/2014/main" id="{E3B4510C-6C6E-3C8C-FB19-88E2EEBB05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2245" y="1034845"/>
            <a:ext cx="5163967" cy="4618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75358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C8014A-5DCA-B0D2-E8A3-69624620BB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775"/>
            <a:ext cx="11206316" cy="667262"/>
          </a:xfrm>
        </p:spPr>
        <p:txBody>
          <a:bodyPr>
            <a:normAutofit fontScale="90000"/>
          </a:bodyPr>
          <a:lstStyle/>
          <a:p>
            <a:r>
              <a:rPr lang="ru-RU" dirty="0"/>
              <a:t>заряд </a:t>
            </a:r>
            <a:r>
              <a:rPr lang="ru-RU" dirty="0" err="1"/>
              <a:t>тасымалдаушылардың</a:t>
            </a:r>
            <a:r>
              <a:rPr lang="ru-RU" dirty="0"/>
              <a:t> </a:t>
            </a:r>
            <a:r>
              <a:rPr lang="ru-RU" dirty="0" err="1"/>
              <a:t>қозғалғыштығы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4B6CE0E-6094-CDC2-90A6-422C9CF11D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3626" y="855405"/>
            <a:ext cx="11434916" cy="5321557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Жартылай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өткізгіштің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параметрлерінің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заряд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тасымалдаушылардың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қозғалғыштығы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табылады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Тасымалдаушылардың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қозғалғыштығы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жартылай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өткізгіштегі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өрісінің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кернеулігі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1 В/см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болғандағы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орташа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бағытталған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жылдамдығын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айтады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Электрондардың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қозғалғыштығы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әрқашан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кемтіктердің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қозғалғыштығынан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үлкен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бос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электрондарға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қарағанда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кемтіктердің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үлкен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инерциясымен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валенттік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инерциясына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сәйкес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түсіндіріледі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жоғары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қозғалғыштық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галлий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арсенидіндегі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электрондар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байқалады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Неғұрлым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үлкен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болса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тасымалдаушылардың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жылдамдығы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соғұрлым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жоғары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жартылай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өткізгіш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құрылғының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жылдамдығы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соғұрлым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жоғары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Осыдан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галлий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арсенидінен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жасалған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жоғары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жиілікті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элементтердің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артықшылығы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айқын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Температураның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жоғарылауымен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әдетте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заряд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тасымалдаушылардың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қозғалғыштығының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төмендеуі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байқалады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K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45763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03FE9E-CA58-3876-F6E7-4904058477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9990"/>
            <a:ext cx="10515600" cy="686927"/>
          </a:xfrm>
        </p:spPr>
        <p:txBody>
          <a:bodyPr>
            <a:normAutofit fontScale="90000"/>
          </a:bodyPr>
          <a:lstStyle/>
          <a:p>
            <a:r>
              <a:rPr lang="ru-RU" dirty="0"/>
              <a:t>диффузия </a:t>
            </a:r>
            <a:r>
              <a:rPr lang="ru-RU" dirty="0" err="1"/>
              <a:t>коэффициенті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9E67383-C84C-E43A-EADE-C7A1F796C3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94735"/>
            <a:ext cx="10515600" cy="5282228"/>
          </a:xfrm>
        </p:spPr>
        <p:txBody>
          <a:bodyPr/>
          <a:lstStyle/>
          <a:p>
            <a:pPr marL="0" indent="0" algn="just">
              <a:buNone/>
            </a:pPr>
            <a:r>
              <a:rPr lang="el-G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 </a:t>
            </a:r>
            <a:r>
              <a:rPr lang="kk-K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жартылай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өткізгіштің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параметрімен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диффузия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коэффициентімен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келесі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қатынас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just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Мұндағы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бөлме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температурасында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шамамен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26 мВ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тең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болатын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жылу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потенциалы; k – Больцман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тұрақтысы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q – электрон заряды.</a:t>
            </a:r>
            <a:endParaRPr lang="ru-KZ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1083E92-33E4-18BB-0008-6C7115EF56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7703" y="1981968"/>
            <a:ext cx="2196594" cy="97754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23742B9-0C82-8F65-ED73-9BD2F1CD94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6423" y="3226286"/>
            <a:ext cx="1838325" cy="61912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92B802E-4628-E437-FFF0-3A62457669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51949" y="5041489"/>
            <a:ext cx="2106832" cy="848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21269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34693B-3319-20BD-0D2E-74435D6F2A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2768"/>
            <a:ext cx="10515600" cy="608269"/>
          </a:xfrm>
        </p:spPr>
        <p:txBody>
          <a:bodyPr>
            <a:normAutofit fontScale="90000"/>
          </a:bodyPr>
          <a:lstStyle/>
          <a:p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Өмір сүру уақыты</a:t>
            </a:r>
            <a:r>
              <a:rPr lang="kk-KZ" dirty="0"/>
              <a:t>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Диффузия, Дрейф 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3291DCD-81AE-E02A-025E-80C260B5D4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9432" y="816076"/>
            <a:ext cx="11120284" cy="5673213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Жартылай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өткізгіштің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тағы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маңызды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параметрі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 </a:t>
            </a:r>
            <a:r>
              <a:rPr lang="ru-RU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өмір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сүру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уақыты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табылады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Заряд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тасушының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қызмет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ету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мерзімі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генерациясынан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рекомбинацияға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дейінгі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уақыты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Жартылай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өткізгіштерде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заряд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тасымалдаушылардың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қозғалысы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екі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физикалық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процеске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3000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диффузия </a:t>
            </a:r>
            <a:r>
              <a:rPr lang="ru-RU" sz="3000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3000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дрейф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buNone/>
            </a:pP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Диффузия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заряд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тасымалдаушылардың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концентрациясының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біркелкі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еместігінен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бағытталған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қозғалысы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яғни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тасымалдаушылар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концентрациясының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өзгеруі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әсерінен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қозғалыс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Диффузиялық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қозғалыс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нәтижесінде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заряд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тасымалдаушылар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өмір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сүру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уақытында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диффузия </a:t>
            </a:r>
            <a:r>
              <a:rPr lang="ru-RU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ұзындығы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аталатын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орташа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қашықтықты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жүріп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өтеді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buNone/>
            </a:pPr>
            <a:endParaRPr lang="ru-RU" sz="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Дрейф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өрісінің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әсерінен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заряд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тасымалдаушылардың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бағытталған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қозғалысы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KZ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32447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42CBCFE-9861-7CB5-4B26-FF3C41F209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1" y="1828801"/>
            <a:ext cx="6135328" cy="486696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err="1"/>
              <a:t>Диэлектриктердің</a:t>
            </a:r>
            <a:r>
              <a:rPr lang="ru-RU" dirty="0"/>
              <a:t> </a:t>
            </a:r>
            <a:r>
              <a:rPr lang="ru-RU" dirty="0" err="1"/>
              <a:t>жолақ</a:t>
            </a:r>
            <a:r>
              <a:rPr lang="ru-RU" dirty="0"/>
              <a:t> </a:t>
            </a:r>
            <a:r>
              <a:rPr lang="ru-RU" dirty="0" err="1"/>
              <a:t>ені</a:t>
            </a:r>
            <a:r>
              <a:rPr lang="ru-RU" dirty="0"/>
              <a:t> </a:t>
            </a:r>
            <a:r>
              <a:rPr lang="ru-RU" dirty="0" err="1"/>
              <a:t>жартылай</a:t>
            </a:r>
            <a:r>
              <a:rPr lang="ru-RU" dirty="0"/>
              <a:t> </a:t>
            </a:r>
            <a:r>
              <a:rPr lang="ru-RU" dirty="0" err="1"/>
              <a:t>өткізгіштерге</a:t>
            </a:r>
            <a:r>
              <a:rPr lang="ru-RU" dirty="0"/>
              <a:t> </a:t>
            </a:r>
            <a:r>
              <a:rPr lang="ru-RU" dirty="0" err="1"/>
              <a:t>қарағанда</a:t>
            </a:r>
            <a:r>
              <a:rPr lang="ru-RU" dirty="0"/>
              <a:t> </a:t>
            </a:r>
            <a:r>
              <a:rPr lang="ru-RU" dirty="0" err="1"/>
              <a:t>үлкен</a:t>
            </a:r>
            <a:r>
              <a:rPr lang="ru-RU" dirty="0"/>
              <a:t>, ал </a:t>
            </a:r>
            <a:r>
              <a:rPr lang="ru-RU" dirty="0" err="1"/>
              <a:t>металдарда</a:t>
            </a:r>
            <a:r>
              <a:rPr lang="ru-RU" dirty="0"/>
              <a:t> </a:t>
            </a:r>
            <a:r>
              <a:rPr lang="ru-RU" dirty="0" err="1"/>
              <a:t>рұқсат</a:t>
            </a:r>
            <a:r>
              <a:rPr lang="ru-RU" dirty="0"/>
              <a:t> </a:t>
            </a:r>
            <a:r>
              <a:rPr lang="ru-RU" dirty="0" err="1"/>
              <a:t>етілген</a:t>
            </a:r>
            <a:r>
              <a:rPr lang="ru-RU" dirty="0"/>
              <a:t> </a:t>
            </a:r>
            <a:r>
              <a:rPr lang="ru-RU" dirty="0" err="1"/>
              <a:t>аймақтар</a:t>
            </a:r>
            <a:r>
              <a:rPr lang="ru-RU" dirty="0"/>
              <a:t> </a:t>
            </a:r>
            <a:r>
              <a:rPr lang="ru-RU" dirty="0" err="1"/>
              <a:t>толығымен</a:t>
            </a:r>
            <a:r>
              <a:rPr lang="ru-RU" dirty="0"/>
              <a:t> </a:t>
            </a:r>
            <a:r>
              <a:rPr lang="ru-RU" dirty="0" err="1"/>
              <a:t>қабаттасып</a:t>
            </a:r>
            <a:r>
              <a:rPr lang="ru-RU" dirty="0"/>
              <a:t> </a:t>
            </a:r>
            <a:r>
              <a:rPr lang="ru-RU" dirty="0" err="1"/>
              <a:t>кеткен</a:t>
            </a:r>
            <a:r>
              <a:rPr lang="ru-RU" dirty="0"/>
              <a:t>. </a:t>
            </a:r>
            <a:r>
              <a:rPr lang="ru-RU" dirty="0" err="1"/>
              <a:t>Тыйым</a:t>
            </a:r>
            <a:r>
              <a:rPr lang="ru-RU" dirty="0"/>
              <a:t> </a:t>
            </a:r>
            <a:r>
              <a:rPr lang="ru-RU" dirty="0" err="1"/>
              <a:t>салынған</a:t>
            </a:r>
            <a:r>
              <a:rPr lang="ru-RU" dirty="0"/>
              <a:t> </a:t>
            </a:r>
            <a:r>
              <a:rPr lang="ru-RU" dirty="0" err="1"/>
              <a:t>энергияның</a:t>
            </a:r>
            <a:r>
              <a:rPr lang="ru-RU" dirty="0"/>
              <a:t> </a:t>
            </a:r>
            <a:r>
              <a:rPr lang="ru-RU" dirty="0" err="1"/>
              <a:t>энергетикалық</a:t>
            </a:r>
            <a:r>
              <a:rPr lang="ru-RU" dirty="0"/>
              <a:t> </a:t>
            </a:r>
            <a:r>
              <a:rPr lang="ru-RU" dirty="0" err="1"/>
              <a:t>аралығын</a:t>
            </a:r>
            <a:r>
              <a:rPr lang="ru-RU" dirty="0"/>
              <a:t> </a:t>
            </a:r>
            <a:r>
              <a:rPr lang="ru-RU" dirty="0" err="1"/>
              <a:t>анықтайтын</a:t>
            </a:r>
            <a:r>
              <a:rPr lang="en-US" dirty="0"/>
              <a:t> </a:t>
            </a:r>
            <a:r>
              <a:rPr lang="en-US" dirty="0" err="1"/>
              <a:t>Eg</a:t>
            </a:r>
            <a:r>
              <a:rPr lang="el-GR" dirty="0"/>
              <a:t> </a:t>
            </a:r>
            <a:r>
              <a:rPr lang="ru-RU" dirty="0" err="1"/>
              <a:t>жолақ</a:t>
            </a:r>
            <a:r>
              <a:rPr lang="ru-RU" dirty="0"/>
              <a:t> </a:t>
            </a:r>
            <a:r>
              <a:rPr lang="ru-RU" dirty="0" err="1"/>
              <a:t>ені</a:t>
            </a:r>
            <a:r>
              <a:rPr lang="ru-RU" dirty="0"/>
              <a:t> </a:t>
            </a:r>
            <a:r>
              <a:rPr lang="ru-RU" dirty="0" err="1"/>
              <a:t>жартылай</a:t>
            </a:r>
            <a:r>
              <a:rPr lang="ru-RU" dirty="0"/>
              <a:t> </a:t>
            </a:r>
            <a:r>
              <a:rPr lang="ru-RU" dirty="0" err="1"/>
              <a:t>өткізгіштің</a:t>
            </a:r>
            <a:r>
              <a:rPr lang="ru-RU" dirty="0"/>
              <a:t> </a:t>
            </a:r>
            <a:r>
              <a:rPr lang="ru-RU" dirty="0" err="1"/>
              <a:t>маңызды</a:t>
            </a:r>
            <a:r>
              <a:rPr lang="ru-RU" dirty="0"/>
              <a:t> </a:t>
            </a:r>
            <a:r>
              <a:rPr lang="ru-RU" dirty="0" err="1"/>
              <a:t>параметрі</a:t>
            </a:r>
            <a:r>
              <a:rPr lang="ru-RU" dirty="0"/>
              <a:t> </a:t>
            </a:r>
            <a:r>
              <a:rPr lang="ru-RU" dirty="0" err="1"/>
              <a:t>болып</a:t>
            </a:r>
            <a:r>
              <a:rPr lang="ru-RU" dirty="0"/>
              <a:t> </a:t>
            </a:r>
            <a:r>
              <a:rPr lang="ru-RU" dirty="0" err="1"/>
              <a:t>табылады</a:t>
            </a:r>
            <a:r>
              <a:rPr lang="ru-RU" dirty="0"/>
              <a:t>. </a:t>
            </a:r>
            <a:r>
              <a:rPr lang="ru-RU" dirty="0" err="1"/>
              <a:t>Электроникада</a:t>
            </a:r>
            <a:r>
              <a:rPr lang="ru-RU" dirty="0"/>
              <a:t> </a:t>
            </a:r>
            <a:r>
              <a:rPr lang="ru-RU" dirty="0" err="1"/>
              <a:t>жиі</a:t>
            </a:r>
            <a:r>
              <a:rPr lang="ru-RU" dirty="0"/>
              <a:t> </a:t>
            </a:r>
            <a:r>
              <a:rPr lang="ru-RU" dirty="0" err="1"/>
              <a:t>қолданылатын</a:t>
            </a:r>
            <a:r>
              <a:rPr lang="ru-RU" dirty="0"/>
              <a:t> </a:t>
            </a:r>
            <a:r>
              <a:rPr lang="ru-RU" dirty="0" err="1"/>
              <a:t>жартылай</a:t>
            </a:r>
            <a:r>
              <a:rPr lang="ru-RU" dirty="0"/>
              <a:t> </a:t>
            </a:r>
            <a:r>
              <a:rPr lang="ru-RU" dirty="0" err="1"/>
              <a:t>өткізгіштер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en-US" dirty="0" err="1"/>
              <a:t>Eg</a:t>
            </a:r>
            <a:r>
              <a:rPr lang="en-US" dirty="0"/>
              <a:t> </a:t>
            </a:r>
            <a:r>
              <a:rPr lang="el-GR" dirty="0"/>
              <a:t>(</a:t>
            </a:r>
            <a:r>
              <a:rPr lang="kk-KZ" dirty="0"/>
              <a:t>эВ</a:t>
            </a:r>
            <a:r>
              <a:rPr lang="en-US" dirty="0"/>
              <a:t>): </a:t>
            </a:r>
            <a:r>
              <a:rPr lang="ru-RU" dirty="0"/>
              <a:t>германия </a:t>
            </a:r>
            <a:r>
              <a:rPr lang="ru-RU" dirty="0" err="1"/>
              <a:t>үшін</a:t>
            </a:r>
            <a:r>
              <a:rPr lang="ru-RU" dirty="0"/>
              <a:t> — 0,7, кремний </a:t>
            </a:r>
            <a:r>
              <a:rPr lang="ru-RU" dirty="0" err="1"/>
              <a:t>үшін</a:t>
            </a:r>
            <a:r>
              <a:rPr lang="ru-RU" dirty="0"/>
              <a:t> — 1,1 </a:t>
            </a:r>
            <a:r>
              <a:rPr lang="ru-RU" dirty="0" err="1"/>
              <a:t>және</a:t>
            </a:r>
            <a:r>
              <a:rPr lang="ru-RU" dirty="0"/>
              <a:t> галлий </a:t>
            </a:r>
            <a:r>
              <a:rPr lang="ru-RU" dirty="0" err="1"/>
              <a:t>арсениді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— 1,4.</a:t>
            </a:r>
            <a:endParaRPr lang="ru-KZ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77A7AE6-79E2-EDAC-3B2D-4516FD1BB1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9186" y="904568"/>
            <a:ext cx="5278013" cy="522877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D221F52-34E5-76E8-D875-AE3ADCE55E56}"/>
              </a:ext>
            </a:extLst>
          </p:cNvPr>
          <p:cNvSpPr txBox="1"/>
          <p:nvPr/>
        </p:nvSpPr>
        <p:spPr>
          <a:xfrm>
            <a:off x="344129" y="27667"/>
            <a:ext cx="6096000" cy="181588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KZ" sz="2800" dirty="0" err="1"/>
              <a:t>Қатты</a:t>
            </a:r>
            <a:r>
              <a:rPr lang="ru-KZ" sz="2800" dirty="0"/>
              <a:t> </a:t>
            </a:r>
            <a:r>
              <a:rPr lang="ru-KZ" sz="2800" dirty="0" err="1"/>
              <a:t>дененің</a:t>
            </a:r>
            <a:r>
              <a:rPr lang="ru-KZ" sz="2800" dirty="0"/>
              <a:t> </a:t>
            </a:r>
            <a:r>
              <a:rPr lang="ru-RU" sz="2800" dirty="0" err="1"/>
              <a:t>зондық</a:t>
            </a:r>
            <a:r>
              <a:rPr lang="ru-KZ" sz="2800" dirty="0"/>
              <a:t> </a:t>
            </a:r>
            <a:r>
              <a:rPr lang="ru-KZ" sz="2800" dirty="0" err="1"/>
              <a:t>теориясы</a:t>
            </a:r>
            <a:r>
              <a:rPr lang="kk-KZ" sz="2800" dirty="0"/>
              <a:t> – </a:t>
            </a:r>
            <a:r>
              <a:rPr lang="ru-KZ" sz="2800" dirty="0" err="1"/>
              <a:t>қатты</a:t>
            </a:r>
            <a:r>
              <a:rPr lang="ru-KZ" sz="2800" dirty="0"/>
              <a:t> </a:t>
            </a:r>
            <a:r>
              <a:rPr lang="ru-KZ" sz="2800" dirty="0" err="1"/>
              <a:t>денедегі</a:t>
            </a:r>
            <a:r>
              <a:rPr lang="ru-KZ" sz="2800" dirty="0"/>
              <a:t> </a:t>
            </a:r>
            <a:r>
              <a:rPr lang="ru-KZ" sz="2800" dirty="0" err="1"/>
              <a:t>электрондар</a:t>
            </a:r>
            <a:r>
              <a:rPr lang="ru-KZ" sz="2800" dirty="0"/>
              <a:t> </a:t>
            </a:r>
            <a:r>
              <a:rPr lang="ru-KZ" sz="2800" dirty="0" err="1"/>
              <a:t>қозғалысының</a:t>
            </a:r>
            <a:r>
              <a:rPr lang="ru-KZ" sz="2800" dirty="0"/>
              <a:t> </a:t>
            </a:r>
            <a:r>
              <a:rPr lang="ru-KZ" sz="2800" dirty="0" err="1"/>
              <a:t>кванттық</a:t>
            </a:r>
            <a:r>
              <a:rPr lang="ru-KZ" sz="2800" dirty="0"/>
              <a:t> </a:t>
            </a:r>
            <a:r>
              <a:rPr lang="ru-KZ" sz="2800" dirty="0" err="1"/>
              <a:t>механикалық</a:t>
            </a:r>
            <a:r>
              <a:rPr lang="ru-KZ" sz="2800" dirty="0"/>
              <a:t> </a:t>
            </a:r>
            <a:r>
              <a:rPr lang="ru-KZ" sz="2800" dirty="0" err="1"/>
              <a:t>теориясы</a:t>
            </a:r>
            <a:r>
              <a:rPr lang="ru-KZ" sz="2800" dirty="0"/>
              <a:t> </a:t>
            </a:r>
            <a:r>
              <a:rPr lang="ru-KZ" sz="2800" dirty="0" err="1"/>
              <a:t>болып</a:t>
            </a:r>
            <a:r>
              <a:rPr lang="ru-KZ" sz="2800" dirty="0"/>
              <a:t> </a:t>
            </a:r>
            <a:r>
              <a:rPr lang="ru-KZ" sz="2800" dirty="0" err="1"/>
              <a:t>табылады</a:t>
            </a:r>
            <a:r>
              <a:rPr lang="ru-KZ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038941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8AE678-BA1B-21B0-164F-746F504920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0252"/>
            <a:ext cx="10515600" cy="460785"/>
          </a:xfrm>
        </p:spPr>
        <p:txBody>
          <a:bodyPr>
            <a:normAutofit fontScale="90000"/>
          </a:bodyPr>
          <a:lstStyle/>
          <a:p>
            <a:r>
              <a:rPr lang="ru-RU" dirty="0" err="1"/>
              <a:t>меншікті</a:t>
            </a:r>
            <a:r>
              <a:rPr lang="ru-RU" dirty="0"/>
              <a:t> </a:t>
            </a:r>
            <a:r>
              <a:rPr lang="ru-RU" dirty="0" err="1"/>
              <a:t>өткізгіштігі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E5E1B37-CE55-6936-D1F1-ADEA37B1A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94735"/>
            <a:ext cx="10515600" cy="5282228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err="1"/>
              <a:t>Жартылай</a:t>
            </a:r>
            <a:r>
              <a:rPr lang="ru-RU" dirty="0"/>
              <a:t> </a:t>
            </a:r>
            <a:r>
              <a:rPr lang="ru-RU" dirty="0" err="1"/>
              <a:t>өткізгіш</a:t>
            </a:r>
            <a:r>
              <a:rPr lang="ru-RU" dirty="0"/>
              <a:t> </a:t>
            </a:r>
            <a:r>
              <a:rPr lang="ru-RU" dirty="0" err="1"/>
              <a:t>құрылғылардың</a:t>
            </a:r>
            <a:r>
              <a:rPr lang="ru-RU" dirty="0"/>
              <a:t> </a:t>
            </a:r>
            <a:r>
              <a:rPr lang="ru-RU" dirty="0" err="1"/>
              <a:t>конструкциясы</a:t>
            </a:r>
            <a:r>
              <a:rPr lang="ru-RU" dirty="0"/>
              <a:t> мен </a:t>
            </a:r>
            <a:r>
              <a:rPr lang="ru-RU" dirty="0" err="1"/>
              <a:t>жұмысы</a:t>
            </a:r>
            <a:r>
              <a:rPr lang="ru-RU" dirty="0"/>
              <a:t> </a:t>
            </a:r>
            <a:r>
              <a:rPr lang="ru-RU" dirty="0" err="1"/>
              <a:t>тұрғысынан</a:t>
            </a:r>
            <a:r>
              <a:rPr lang="ru-RU" dirty="0"/>
              <a:t> </a:t>
            </a:r>
            <a:r>
              <a:rPr lang="ru-RU" dirty="0" err="1"/>
              <a:t>өте</a:t>
            </a:r>
            <a:r>
              <a:rPr lang="ru-RU" dirty="0"/>
              <a:t> </a:t>
            </a:r>
            <a:r>
              <a:rPr lang="ru-RU" dirty="0" err="1"/>
              <a:t>маңызды</a:t>
            </a:r>
            <a:r>
              <a:rPr lang="ru-RU" dirty="0"/>
              <a:t> параметр </a:t>
            </a:r>
            <a:r>
              <a:rPr lang="ru-RU" dirty="0" err="1"/>
              <a:t>жартылай</a:t>
            </a:r>
            <a:r>
              <a:rPr lang="ru-RU" dirty="0"/>
              <a:t> </a:t>
            </a:r>
            <a:r>
              <a:rPr lang="ru-RU" dirty="0" err="1"/>
              <a:t>өткізгіштердің</a:t>
            </a:r>
            <a:r>
              <a:rPr lang="ru-RU" dirty="0"/>
              <a:t> </a:t>
            </a:r>
            <a:r>
              <a:rPr lang="ru-RU" dirty="0" err="1">
                <a:highlight>
                  <a:srgbClr val="00FF00"/>
                </a:highlight>
              </a:rPr>
              <a:t>меншікті</a:t>
            </a:r>
            <a:r>
              <a:rPr lang="ru-RU" dirty="0">
                <a:highlight>
                  <a:srgbClr val="00FF00"/>
                </a:highlight>
              </a:rPr>
              <a:t> </a:t>
            </a:r>
            <a:r>
              <a:rPr lang="ru-RU" dirty="0" err="1">
                <a:highlight>
                  <a:srgbClr val="00FF00"/>
                </a:highlight>
              </a:rPr>
              <a:t>өткізгіштігі</a:t>
            </a:r>
            <a:r>
              <a:rPr lang="ru-RU" dirty="0"/>
              <a:t> </a:t>
            </a:r>
            <a:r>
              <a:rPr lang="ru-RU" dirty="0" err="1"/>
              <a:t>б.т</a:t>
            </a:r>
            <a:r>
              <a:rPr lang="ru-RU" dirty="0"/>
              <a:t>. </a:t>
            </a:r>
            <a:r>
              <a:rPr lang="ru-RU" dirty="0" err="1"/>
              <a:t>Жартылай</a:t>
            </a:r>
            <a:r>
              <a:rPr lang="ru-RU" dirty="0"/>
              <a:t> </a:t>
            </a:r>
            <a:r>
              <a:rPr lang="ru-RU" dirty="0" err="1"/>
              <a:t>өткізгіштерде</a:t>
            </a:r>
            <a:r>
              <a:rPr lang="ru-RU" dirty="0"/>
              <a:t> заряд </a:t>
            </a:r>
            <a:r>
              <a:rPr lang="ru-RU" dirty="0" err="1"/>
              <a:t>тасымалдаушылардың</a:t>
            </a:r>
            <a:r>
              <a:rPr lang="ru-RU" dirty="0"/>
              <a:t> </a:t>
            </a:r>
            <a:r>
              <a:rPr lang="ru-RU" dirty="0" err="1"/>
              <a:t>екі</a:t>
            </a:r>
            <a:r>
              <a:rPr lang="ru-RU" dirty="0"/>
              <a:t> </a:t>
            </a:r>
            <a:r>
              <a:rPr lang="ru-RU" dirty="0" err="1"/>
              <a:t>түрі</a:t>
            </a:r>
            <a:r>
              <a:rPr lang="ru-RU" dirty="0"/>
              <a:t> </a:t>
            </a:r>
            <a:r>
              <a:rPr lang="ru-RU" dirty="0" err="1"/>
              <a:t>болғандықтан</a:t>
            </a:r>
            <a:r>
              <a:rPr lang="ru-RU" dirty="0"/>
              <a:t>, </a:t>
            </a:r>
            <a:r>
              <a:rPr lang="ru-RU" dirty="0" err="1"/>
              <a:t>меншікті</a:t>
            </a:r>
            <a:r>
              <a:rPr lang="ru-RU" dirty="0"/>
              <a:t> </a:t>
            </a:r>
            <a:r>
              <a:rPr lang="ru-RU" dirty="0" err="1"/>
              <a:t>өткізгіштік</a:t>
            </a:r>
            <a:r>
              <a:rPr lang="ru-RU" dirty="0"/>
              <a:t> </a:t>
            </a:r>
            <a:r>
              <a:rPr lang="el-GR" dirty="0"/>
              <a:t>σ </a:t>
            </a:r>
            <a:r>
              <a:rPr lang="ru-RU" dirty="0" err="1"/>
              <a:t>екі</a:t>
            </a:r>
            <a:r>
              <a:rPr lang="ru-RU" dirty="0"/>
              <a:t> </a:t>
            </a:r>
            <a:r>
              <a:rPr lang="ru-RU" dirty="0" err="1"/>
              <a:t>компоненттен</a:t>
            </a:r>
            <a:r>
              <a:rPr lang="ru-RU" dirty="0"/>
              <a:t> </a:t>
            </a:r>
            <a:r>
              <a:rPr lang="ru-RU" dirty="0" err="1"/>
              <a:t>тұрады</a:t>
            </a:r>
            <a:r>
              <a:rPr lang="ru-RU" dirty="0"/>
              <a:t>: электрон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кемтік</a:t>
            </a:r>
            <a:r>
              <a:rPr lang="ru-RU" dirty="0"/>
              <a:t>. </a:t>
            </a:r>
            <a:endParaRPr lang="ru-KZ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2471D49-2FBF-8C16-DA45-504972D9C3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1529" y="3052762"/>
            <a:ext cx="2642034" cy="88067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FF22FA0-A2F2-6EBE-31D0-7E1FAE46FB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1601" y="3052762"/>
            <a:ext cx="2663003" cy="88067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843BC9B-616E-2C6D-4506-53F8C9959F4B}"/>
              </a:ext>
            </a:extLst>
          </p:cNvPr>
          <p:cNvSpPr txBox="1"/>
          <p:nvPr/>
        </p:nvSpPr>
        <p:spPr>
          <a:xfrm>
            <a:off x="943896" y="4147138"/>
            <a:ext cx="1078598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KZ" sz="2800" dirty="0"/>
              <a:t>Абсолют </a:t>
            </a:r>
            <a:r>
              <a:rPr lang="ru-KZ" sz="2800" dirty="0" err="1"/>
              <a:t>нөл</a:t>
            </a:r>
            <a:r>
              <a:rPr lang="ru-KZ" sz="2800" dirty="0"/>
              <a:t> </a:t>
            </a:r>
            <a:r>
              <a:rPr lang="ru-KZ" sz="2800" dirty="0" err="1"/>
              <a:t>температурада</a:t>
            </a:r>
            <a:r>
              <a:rPr lang="ru-KZ" sz="2800" dirty="0"/>
              <a:t> </a:t>
            </a:r>
            <a:r>
              <a:rPr lang="ru-KZ" sz="2800" dirty="0" err="1"/>
              <a:t>жартылай</a:t>
            </a:r>
            <a:r>
              <a:rPr lang="ru-KZ" sz="2800" dirty="0"/>
              <a:t> </a:t>
            </a:r>
            <a:r>
              <a:rPr lang="ru-KZ" sz="2800" dirty="0" err="1"/>
              <a:t>өткізгіште</a:t>
            </a:r>
            <a:r>
              <a:rPr lang="ru-KZ" sz="2800" dirty="0"/>
              <a:t> бос заряд </a:t>
            </a:r>
            <a:r>
              <a:rPr lang="ru-KZ" sz="2800" dirty="0" err="1"/>
              <a:t>тасымалдаушылар</a:t>
            </a:r>
            <a:r>
              <a:rPr lang="ru-KZ" sz="2800" dirty="0"/>
              <a:t> </a:t>
            </a:r>
            <a:r>
              <a:rPr lang="ru-KZ" sz="2800" dirty="0" err="1"/>
              <a:t>болмайды</a:t>
            </a:r>
            <a:r>
              <a:rPr lang="ru-KZ" sz="2800" dirty="0"/>
              <a:t>, </a:t>
            </a:r>
            <a:r>
              <a:rPr lang="ru-KZ" sz="2800" dirty="0" err="1"/>
              <a:t>сондықтан</a:t>
            </a:r>
            <a:r>
              <a:rPr lang="ru-KZ" sz="2800" dirty="0"/>
              <a:t> n = 0 </a:t>
            </a:r>
            <a:r>
              <a:rPr lang="ru-KZ" sz="2800" dirty="0" err="1"/>
              <a:t>және</a:t>
            </a:r>
            <a:r>
              <a:rPr lang="ru-KZ" sz="2800" dirty="0"/>
              <a:t> </a:t>
            </a:r>
            <a:r>
              <a:rPr lang="ru-KZ" sz="2800" dirty="0" err="1"/>
              <a:t>σn</a:t>
            </a:r>
            <a:r>
              <a:rPr lang="ru-KZ" sz="2800" dirty="0"/>
              <a:t> = 0.</a:t>
            </a:r>
          </a:p>
        </p:txBody>
      </p:sp>
    </p:spTree>
    <p:extLst>
      <p:ext uri="{BB962C8B-B14F-4D97-AF65-F5344CB8AC3E}">
        <p14:creationId xmlns:p14="http://schemas.microsoft.com/office/powerpoint/2010/main" val="21589014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9837BE2-B5DC-AB61-89A2-F9D813CB2C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5639"/>
            <a:ext cx="10515600" cy="5921324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Температура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көтерілген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сайын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донорлардың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активтенуі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есебінен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артады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өсу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қоспа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белсендірілгенше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жалғасады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алатын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температура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белсендіру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температурасы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Бүкіл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қоспа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қазірдің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өзінде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белсендірілгендіктен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температура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жоғарылағанда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электрон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концентрациясы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дерлік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тұрақты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qn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const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мәніне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сәйкес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келеді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Сондықтан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төмендейді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өйткені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тасымалдаушының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қозғалғыштығы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температураның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жоғарылауымен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азаяды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Өткізгіштігі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жоғарылайтын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температура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критикалық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температурасы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K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69043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4F64B9D-204C-4813-A5A6-6A6AD68659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 err="1"/>
              <a:t>Жартылай</a:t>
            </a:r>
            <a:r>
              <a:rPr lang="ru-RU" dirty="0"/>
              <a:t> </a:t>
            </a:r>
            <a:r>
              <a:rPr lang="ru-RU" dirty="0" err="1"/>
              <a:t>өткізгіш</a:t>
            </a:r>
            <a:r>
              <a:rPr lang="ru-RU" dirty="0"/>
              <a:t> </a:t>
            </a:r>
            <a:r>
              <a:rPr lang="ru-RU" dirty="0" err="1"/>
              <a:t>құрылғылардың</a:t>
            </a:r>
            <a:r>
              <a:rPr lang="ru-RU" dirty="0"/>
              <a:t> </a:t>
            </a:r>
            <a:r>
              <a:rPr lang="ru-RU" dirty="0" err="1"/>
              <a:t>жұмыс</a:t>
            </a:r>
            <a:r>
              <a:rPr lang="ru-RU" dirty="0"/>
              <a:t> </a:t>
            </a:r>
            <a:r>
              <a:rPr lang="ru-RU" dirty="0" err="1"/>
              <a:t>температурасының</a:t>
            </a:r>
            <a:r>
              <a:rPr lang="ru-RU" dirty="0"/>
              <a:t> диапазоны </a:t>
            </a:r>
            <a:r>
              <a:rPr lang="ru-RU" dirty="0" err="1"/>
              <a:t>төменнен</a:t>
            </a:r>
            <a:r>
              <a:rPr lang="ru-RU" dirty="0"/>
              <a:t> </a:t>
            </a:r>
            <a:r>
              <a:rPr lang="en-US" dirty="0"/>
              <a:t>t</a:t>
            </a:r>
            <a:r>
              <a:rPr lang="kk-KZ" dirty="0"/>
              <a:t>акт</a:t>
            </a:r>
            <a:r>
              <a:rPr lang="en-US" dirty="0"/>
              <a:t>, </a:t>
            </a:r>
            <a:r>
              <a:rPr lang="ru-RU" dirty="0"/>
              <a:t>ал </a:t>
            </a:r>
            <a:r>
              <a:rPr lang="ru-RU" dirty="0" err="1"/>
              <a:t>жоғарыдан</a:t>
            </a:r>
            <a:r>
              <a:rPr lang="ru-RU" dirty="0"/>
              <a:t> - </a:t>
            </a:r>
            <a:r>
              <a:rPr lang="en-US" dirty="0"/>
              <a:t>t</a:t>
            </a:r>
            <a:r>
              <a:rPr lang="kk-KZ" dirty="0"/>
              <a:t>кр</a:t>
            </a:r>
            <a:r>
              <a:rPr lang="en-US" dirty="0"/>
              <a:t> </a:t>
            </a:r>
            <a:r>
              <a:rPr lang="ru-RU" dirty="0" err="1"/>
              <a:t>шектеледі</a:t>
            </a:r>
            <a:r>
              <a:rPr lang="ru-RU" dirty="0"/>
              <a:t>. </a:t>
            </a:r>
            <a:r>
              <a:rPr lang="ru-RU" dirty="0" err="1"/>
              <a:t>Жартылай</a:t>
            </a:r>
            <a:r>
              <a:rPr lang="ru-RU" dirty="0"/>
              <a:t> </a:t>
            </a:r>
            <a:r>
              <a:rPr lang="ru-RU" dirty="0" err="1"/>
              <a:t>өткізгішті</a:t>
            </a:r>
            <a:r>
              <a:rPr lang="ru-RU" dirty="0"/>
              <a:t> </a:t>
            </a:r>
            <a:r>
              <a:rPr lang="ru-RU" dirty="0" err="1"/>
              <a:t>электронды</a:t>
            </a:r>
            <a:r>
              <a:rPr lang="ru-RU" dirty="0"/>
              <a:t> </a:t>
            </a:r>
            <a:r>
              <a:rPr lang="ru-RU" dirty="0" err="1"/>
              <a:t>құрылғылардың</a:t>
            </a:r>
            <a:r>
              <a:rPr lang="ru-RU" dirty="0"/>
              <a:t> басым </a:t>
            </a:r>
            <a:r>
              <a:rPr lang="ru-RU" dirty="0" err="1"/>
              <a:t>көпшілігі</a:t>
            </a:r>
            <a:r>
              <a:rPr lang="ru-RU" dirty="0"/>
              <a:t> осы температура </a:t>
            </a:r>
            <a:r>
              <a:rPr lang="ru-RU" dirty="0" err="1"/>
              <a:t>диапазонында</a:t>
            </a:r>
            <a:r>
              <a:rPr lang="ru-RU" dirty="0"/>
              <a:t> (</a:t>
            </a:r>
            <a:r>
              <a:rPr lang="ru-RU" dirty="0" err="1"/>
              <a:t>тіпті</a:t>
            </a:r>
            <a:r>
              <a:rPr lang="ru-RU" dirty="0"/>
              <a:t> тар </a:t>
            </a:r>
            <a:r>
              <a:rPr lang="ru-RU" dirty="0" err="1"/>
              <a:t>диапазонда</a:t>
            </a:r>
            <a:r>
              <a:rPr lang="ru-RU" dirty="0"/>
              <a:t>: -60 ... +100 ° </a:t>
            </a:r>
            <a:r>
              <a:rPr lang="en-US" dirty="0"/>
              <a:t>C) </a:t>
            </a:r>
            <a:r>
              <a:rPr lang="ru-RU" dirty="0" err="1"/>
              <a:t>қолданылады</a:t>
            </a:r>
            <a:r>
              <a:rPr lang="ru-RU" dirty="0"/>
              <a:t>. </a:t>
            </a:r>
            <a:r>
              <a:rPr lang="ru-RU" dirty="0" err="1"/>
              <a:t>Осылайша</a:t>
            </a:r>
            <a:r>
              <a:rPr lang="ru-RU" dirty="0"/>
              <a:t>, </a:t>
            </a:r>
            <a:r>
              <a:rPr lang="ru-RU" dirty="0" err="1"/>
              <a:t>нақты</a:t>
            </a:r>
            <a:r>
              <a:rPr lang="ru-RU" dirty="0"/>
              <a:t> </a:t>
            </a:r>
            <a:r>
              <a:rPr lang="ru-RU" dirty="0" err="1"/>
              <a:t>жұмыста</a:t>
            </a:r>
            <a:r>
              <a:rPr lang="ru-RU" dirty="0"/>
              <a:t> </a:t>
            </a:r>
            <a:r>
              <a:rPr lang="ru-RU" dirty="0" err="1"/>
              <a:t>жартылай</a:t>
            </a:r>
            <a:r>
              <a:rPr lang="ru-RU" dirty="0"/>
              <a:t> </a:t>
            </a:r>
            <a:r>
              <a:rPr lang="ru-RU" dirty="0" err="1"/>
              <a:t>өткізгіштердің</a:t>
            </a:r>
            <a:r>
              <a:rPr lang="ru-RU" dirty="0"/>
              <a:t> </a:t>
            </a:r>
            <a:r>
              <a:rPr lang="ru-RU" dirty="0" err="1"/>
              <a:t>өткізгіштігі</a:t>
            </a:r>
            <a:r>
              <a:rPr lang="ru-RU" dirty="0"/>
              <a:t> </a:t>
            </a:r>
            <a:r>
              <a:rPr lang="ru-RU" dirty="0" err="1"/>
              <a:t>температураның</a:t>
            </a:r>
            <a:r>
              <a:rPr lang="ru-RU" dirty="0"/>
              <a:t> </a:t>
            </a:r>
            <a:r>
              <a:rPr lang="ru-RU" dirty="0" err="1"/>
              <a:t>жоғарылауымен</a:t>
            </a:r>
            <a:r>
              <a:rPr lang="ru-RU" dirty="0"/>
              <a:t> </a:t>
            </a:r>
            <a:r>
              <a:rPr lang="ru-RU" dirty="0" err="1"/>
              <a:t>төмендейді</a:t>
            </a:r>
            <a:r>
              <a:rPr lang="ru-RU" dirty="0"/>
              <a:t>.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41447291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6D77161-7D56-0C47-EB45-4F9C6F583F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4327" y="18851"/>
            <a:ext cx="2337619" cy="794621"/>
          </a:xfrm>
        </p:spPr>
        <p:txBody>
          <a:bodyPr/>
          <a:lstStyle/>
          <a:p>
            <a:r>
              <a:rPr lang="kk-KZ" dirty="0"/>
              <a:t>1эВ</a:t>
            </a:r>
            <a:endParaRPr lang="ru-KZ" dirty="0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E6C096F4-69F6-5117-C120-DE88A5F71B47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07347" y="1367470"/>
            <a:ext cx="11377305" cy="503405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53920" tIns="31740" rIns="0" bIns="15870" numCol="1" anchor="ctr" anchorCtr="0" compatLnSpc="1">
            <a:prstTxWarp prst="textNoShape">
              <a:avLst/>
            </a:prstTxWarp>
            <a:spAutoFit/>
          </a:bodyPr>
          <a:lstStyle/>
          <a:p>
            <a:pPr marL="0" lvl="0" indent="0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kk-KZ" altLang="ru-KZ" sz="3600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Бір </a:t>
            </a:r>
            <a:r>
              <a:rPr lang="ru-KZ" altLang="ru-KZ" sz="3600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электронвольт</a:t>
            </a:r>
            <a:r>
              <a:rPr lang="kk-KZ" altLang="ru-KZ" sz="3600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KZ" altLang="ru-KZ" sz="3600" dirty="0" err="1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электростати</a:t>
            </a:r>
            <a:r>
              <a:rPr lang="kk-KZ" altLang="ru-KZ" sz="3600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калық өрістегі</a:t>
            </a:r>
            <a:r>
              <a:rPr lang="ru-KZ" altLang="ru-KZ" sz="3600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потенциал</a:t>
            </a:r>
            <a:r>
              <a:rPr lang="kk-KZ" altLang="ru-KZ" sz="3600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дар айырымы</a:t>
            </a:r>
            <a:r>
              <a:rPr lang="ru-KZ" altLang="ru-KZ" sz="3600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1</a:t>
            </a:r>
            <a:r>
              <a:rPr lang="kk-KZ" altLang="ru-KZ" sz="3600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болатын нүктелер арасында </a:t>
            </a:r>
            <a:r>
              <a:rPr lang="ru-KZ" altLang="ru-KZ" sz="3600" dirty="0" err="1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элементар</a:t>
            </a:r>
            <a:r>
              <a:rPr lang="ru-KZ" altLang="ru-KZ" sz="3600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заряд</a:t>
            </a:r>
            <a:r>
              <a:rPr lang="kk-KZ" altLang="ru-KZ" sz="3600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ты</a:t>
            </a:r>
            <a:r>
              <a:rPr lang="ru-KZ" altLang="ru-KZ" sz="3600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kk-KZ" altLang="ru-KZ" sz="3600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тасу үшін қажет энергия. </a:t>
            </a:r>
          </a:p>
          <a:p>
            <a:pPr marL="0" lvl="0" indent="0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kk-KZ" altLang="ru-KZ" sz="3600" dirty="0">
              <a:solidFill>
                <a:srgbClr val="2021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KZ" altLang="ru-KZ" sz="3600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kk-KZ" altLang="ru-KZ" sz="3600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altLang="ru-KZ" sz="3600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заряд</a:t>
            </a:r>
            <a:r>
              <a:rPr lang="kk-KZ" altLang="ru-KZ" sz="3600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ты</a:t>
            </a:r>
            <a:r>
              <a:rPr lang="ru-KZ" altLang="ru-KZ" sz="3600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kk-KZ" altLang="ru-KZ" sz="3600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тасуға қажет жұмыс</a:t>
            </a:r>
            <a:r>
              <a:rPr lang="ru-KZ" altLang="ru-KZ" sz="3600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KZ" altLang="ru-KZ" sz="3600" dirty="0" err="1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</a:t>
            </a:r>
            <a:r>
              <a:rPr lang="kk-KZ" altLang="ru-KZ" sz="3600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-ға тең</a:t>
            </a:r>
            <a:r>
              <a:rPr lang="ru-KZ" altLang="ru-KZ" sz="3600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kk-KZ" altLang="ru-KZ" sz="3600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KZ" altLang="ru-KZ" sz="3600" dirty="0" err="1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элементар</a:t>
            </a:r>
            <a:r>
              <a:rPr lang="ru-KZ" altLang="ru-KZ" sz="3600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заряд 1,602176634</a:t>
            </a:r>
            <a:r>
              <a:rPr lang="en-US" altLang="ru-KZ" sz="3600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ru-KZ" altLang="ru-KZ" sz="3600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−19 Кл</a:t>
            </a:r>
            <a:r>
              <a:rPr lang="kk-KZ" altLang="ru-KZ" sz="3600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-ға тең</a:t>
            </a:r>
            <a:r>
              <a:rPr lang="ru-KZ" altLang="ru-KZ" sz="3600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kk-KZ" altLang="ru-KZ" sz="3600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сонад </a:t>
            </a:r>
            <a:r>
              <a:rPr lang="ru-KZ" altLang="ru-KZ" sz="3600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эВ = 1,602176634</a:t>
            </a:r>
            <a:r>
              <a:rPr lang="en-US" altLang="ru-KZ" sz="3600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ru-KZ" altLang="ru-KZ" sz="3600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−19 Дж</a:t>
            </a:r>
            <a:r>
              <a:rPr lang="kk-KZ" altLang="ru-KZ" sz="3600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-ге тең болады.</a:t>
            </a:r>
            <a:endParaRPr kumimoji="0" lang="kk-KZ" altLang="ru-KZ" sz="3600" b="0" i="0" u="none" strike="noStrike" cap="none" normalizeH="0" baseline="0" dirty="0">
              <a:ln>
                <a:noFill/>
              </a:ln>
              <a:solidFill>
                <a:srgbClr val="202122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kumimoji="0" lang="kk-KZ" altLang="ru-KZ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</a:rPr>
              <a:t>Е</a:t>
            </a:r>
            <a:r>
              <a:rPr lang="en-US" altLang="ru-KZ" sz="3600" dirty="0">
                <a:highlight>
                  <a:srgbClr val="00FF00"/>
                </a:highlight>
                <a:latin typeface="Arial" panose="020B0604020202020204" pitchFamily="34" charset="0"/>
              </a:rPr>
              <a:t>g=0, </a:t>
            </a:r>
            <a:r>
              <a:rPr lang="en-US" altLang="ru-KZ" sz="3600" dirty="0" err="1">
                <a:highlight>
                  <a:srgbClr val="00FF00"/>
                </a:highlight>
                <a:latin typeface="Arial" panose="020B0604020202020204" pitchFamily="34" charset="0"/>
              </a:rPr>
              <a:t>Eg</a:t>
            </a:r>
            <a:r>
              <a:rPr lang="en-US" altLang="ru-KZ" sz="3600" dirty="0">
                <a:highlight>
                  <a:srgbClr val="00FF00"/>
                </a:highlight>
                <a:latin typeface="Arial" panose="020B0604020202020204" pitchFamily="34" charset="0"/>
              </a:rPr>
              <a:t>≤</a:t>
            </a:r>
            <a:r>
              <a:rPr lang="kk-KZ" altLang="ru-KZ" sz="3600" dirty="0">
                <a:highlight>
                  <a:srgbClr val="00FF00"/>
                </a:highlight>
                <a:latin typeface="Arial" panose="020B0604020202020204" pitchFamily="34" charset="0"/>
              </a:rPr>
              <a:t>4 эВ</a:t>
            </a:r>
            <a:r>
              <a:rPr lang="en-US" altLang="ru-KZ" sz="3600" dirty="0">
                <a:highlight>
                  <a:srgbClr val="00FF00"/>
                </a:highlight>
                <a:latin typeface="Arial" panose="020B0604020202020204" pitchFamily="34" charset="0"/>
              </a:rPr>
              <a:t>, </a:t>
            </a:r>
            <a:r>
              <a:rPr lang="en-US" altLang="ru-KZ" sz="3600" dirty="0" err="1">
                <a:highlight>
                  <a:srgbClr val="00FF00"/>
                </a:highlight>
                <a:latin typeface="Arial" panose="020B0604020202020204" pitchFamily="34" charset="0"/>
              </a:rPr>
              <a:t>Eg</a:t>
            </a:r>
            <a:r>
              <a:rPr lang="en-US" altLang="ru-KZ" sz="3600" dirty="0">
                <a:highlight>
                  <a:srgbClr val="00FF00"/>
                </a:highlight>
                <a:latin typeface="Arial" panose="020B0604020202020204" pitchFamily="34" charset="0"/>
              </a:rPr>
              <a:t>≥</a:t>
            </a:r>
            <a:r>
              <a:rPr lang="kk-KZ" altLang="ru-KZ" sz="3600" dirty="0">
                <a:highlight>
                  <a:srgbClr val="00FF00"/>
                </a:highlight>
                <a:latin typeface="Arial" panose="020B0604020202020204" pitchFamily="34" charset="0"/>
              </a:rPr>
              <a:t>4/5 эВ</a:t>
            </a:r>
            <a:endParaRPr kumimoji="0" lang="ru-KZ" altLang="ru-KZ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highlight>
                <a:srgbClr val="00FF00"/>
              </a:highlight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21316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FDED3BE-9B63-1AEB-42BD-F95454A3F0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7316" y="196645"/>
            <a:ext cx="8455742" cy="6459794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dirty="0" err="1"/>
              <a:t>Жоғарғы</a:t>
            </a:r>
            <a:r>
              <a:rPr lang="ru-RU" dirty="0"/>
              <a:t> </a:t>
            </a:r>
            <a:r>
              <a:rPr lang="ru-RU" dirty="0" err="1"/>
              <a:t>рұқсат</a:t>
            </a:r>
            <a:r>
              <a:rPr lang="ru-RU" dirty="0"/>
              <a:t> </a:t>
            </a:r>
            <a:r>
              <a:rPr lang="ru-RU" dirty="0" err="1"/>
              <a:t>етілген</a:t>
            </a:r>
            <a:r>
              <a:rPr lang="ru-RU" dirty="0"/>
              <a:t> </a:t>
            </a:r>
            <a:r>
              <a:rPr lang="ru-RU" dirty="0" err="1"/>
              <a:t>аймақ</a:t>
            </a:r>
            <a:r>
              <a:rPr lang="ru-RU" dirty="0"/>
              <a:t> </a:t>
            </a:r>
            <a:r>
              <a:rPr lang="ru-RU" dirty="0" err="1">
                <a:highlight>
                  <a:srgbClr val="00FF00"/>
                </a:highlight>
              </a:rPr>
              <a:t>өткізгіштік</a:t>
            </a:r>
            <a:r>
              <a:rPr lang="ru-RU" dirty="0">
                <a:highlight>
                  <a:srgbClr val="00FF00"/>
                </a:highlight>
              </a:rPr>
              <a:t> </a:t>
            </a:r>
            <a:r>
              <a:rPr lang="ru-RU" dirty="0" err="1">
                <a:highlight>
                  <a:srgbClr val="00FF00"/>
                </a:highlight>
              </a:rPr>
              <a:t>аймағы</a:t>
            </a:r>
            <a:r>
              <a:rPr lang="ru-RU" dirty="0">
                <a:highlight>
                  <a:srgbClr val="00FF00"/>
                </a:highlight>
              </a:rPr>
              <a:t> </a:t>
            </a:r>
            <a:r>
              <a:rPr lang="ru-RU" dirty="0" err="1"/>
              <a:t>деп</a:t>
            </a:r>
            <a:r>
              <a:rPr lang="ru-RU" dirty="0"/>
              <a:t> </a:t>
            </a:r>
            <a:r>
              <a:rPr lang="ru-RU" dirty="0" err="1"/>
              <a:t>аталады</a:t>
            </a:r>
            <a:r>
              <a:rPr lang="ru-RU" dirty="0"/>
              <a:t>.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аймақтағы</a:t>
            </a:r>
            <a:r>
              <a:rPr lang="ru-RU" dirty="0"/>
              <a:t> </a:t>
            </a:r>
            <a:r>
              <a:rPr lang="ru-RU" dirty="0" err="1"/>
              <a:t>электрондар</a:t>
            </a:r>
            <a:r>
              <a:rPr lang="ru-RU" dirty="0"/>
              <a:t> </a:t>
            </a:r>
            <a:r>
              <a:rPr lang="ru-RU" dirty="0" err="1"/>
              <a:t>өте</a:t>
            </a:r>
            <a:r>
              <a:rPr lang="ru-RU" dirty="0"/>
              <a:t> </a:t>
            </a:r>
            <a:r>
              <a:rPr lang="ru-RU" dirty="0" err="1"/>
              <a:t>үлкен</a:t>
            </a:r>
            <a:r>
              <a:rPr lang="ru-RU" dirty="0"/>
              <a:t> </a:t>
            </a:r>
            <a:r>
              <a:rPr lang="ru-RU" dirty="0" err="1"/>
              <a:t>энергияға</a:t>
            </a:r>
            <a:r>
              <a:rPr lang="ru-RU" dirty="0"/>
              <a:t> </a:t>
            </a:r>
            <a:r>
              <a:rPr lang="ru-RU" dirty="0" err="1"/>
              <a:t>ие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оны </a:t>
            </a:r>
            <a:r>
              <a:rPr lang="ru-RU" dirty="0" err="1"/>
              <a:t>жартылай</a:t>
            </a:r>
            <a:r>
              <a:rPr lang="ru-RU" dirty="0"/>
              <a:t> </a:t>
            </a:r>
            <a:r>
              <a:rPr lang="ru-RU" dirty="0" err="1"/>
              <a:t>өткізгіштің</a:t>
            </a:r>
            <a:r>
              <a:rPr lang="ru-RU" dirty="0"/>
              <a:t> </a:t>
            </a:r>
            <a:r>
              <a:rPr lang="ru-RU" dirty="0" err="1"/>
              <a:t>көлемінде</a:t>
            </a:r>
            <a:r>
              <a:rPr lang="ru-RU" dirty="0"/>
              <a:t> </a:t>
            </a:r>
            <a:r>
              <a:rPr lang="ru-RU" dirty="0" err="1"/>
              <a:t>қозғалатын</a:t>
            </a:r>
            <a:r>
              <a:rPr lang="ru-RU" dirty="0"/>
              <a:t> </a:t>
            </a:r>
            <a:r>
              <a:rPr lang="ru-RU" dirty="0" err="1"/>
              <a:t>электр</a:t>
            </a:r>
            <a:r>
              <a:rPr lang="ru-RU" dirty="0"/>
              <a:t> </a:t>
            </a:r>
            <a:r>
              <a:rPr lang="ru-RU" dirty="0" err="1"/>
              <a:t>өрісінің</a:t>
            </a:r>
            <a:r>
              <a:rPr lang="ru-RU" dirty="0"/>
              <a:t> </a:t>
            </a:r>
            <a:r>
              <a:rPr lang="ru-RU" dirty="0" err="1"/>
              <a:t>әсерінен</a:t>
            </a:r>
            <a:r>
              <a:rPr lang="ru-RU" dirty="0"/>
              <a:t> </a:t>
            </a:r>
            <a:r>
              <a:rPr lang="ru-RU" dirty="0" err="1"/>
              <a:t>өзгерте</a:t>
            </a:r>
            <a:r>
              <a:rPr lang="ru-RU" dirty="0"/>
              <a:t> </a:t>
            </a:r>
            <a:r>
              <a:rPr lang="ru-RU" dirty="0" err="1"/>
              <a:t>алады</a:t>
            </a:r>
            <a:r>
              <a:rPr lang="ru-RU" dirty="0"/>
              <a:t>. Осы </a:t>
            </a:r>
            <a:r>
              <a:rPr lang="ru-RU" dirty="0" err="1"/>
              <a:t>электрондармен</a:t>
            </a:r>
            <a:r>
              <a:rPr lang="ru-RU" dirty="0"/>
              <a:t> </a:t>
            </a:r>
            <a:r>
              <a:rPr lang="ru-RU" dirty="0" err="1"/>
              <a:t>жартылай</a:t>
            </a:r>
            <a:r>
              <a:rPr lang="ru-RU" dirty="0"/>
              <a:t> </a:t>
            </a:r>
            <a:r>
              <a:rPr lang="ru-RU" dirty="0" err="1"/>
              <a:t>өткізгіштің</a:t>
            </a:r>
            <a:r>
              <a:rPr lang="ru-RU" dirty="0"/>
              <a:t> </a:t>
            </a:r>
            <a:r>
              <a:rPr lang="ru-RU" dirty="0" err="1">
                <a:highlight>
                  <a:srgbClr val="00FF00"/>
                </a:highlight>
              </a:rPr>
              <a:t>электр</a:t>
            </a:r>
            <a:r>
              <a:rPr lang="ru-RU" dirty="0">
                <a:highlight>
                  <a:srgbClr val="00FF00"/>
                </a:highlight>
              </a:rPr>
              <a:t> </a:t>
            </a:r>
            <a:r>
              <a:rPr lang="ru-RU" dirty="0" err="1">
                <a:highlight>
                  <a:srgbClr val="00FF00"/>
                </a:highlight>
              </a:rPr>
              <a:t>өткізгіштігі</a:t>
            </a:r>
            <a:r>
              <a:rPr lang="ru-RU" dirty="0"/>
              <a:t> </a:t>
            </a:r>
            <a:r>
              <a:rPr lang="ru-RU" dirty="0" err="1"/>
              <a:t>анықталады</a:t>
            </a:r>
            <a:r>
              <a:rPr lang="ru-RU" dirty="0"/>
              <a:t>. </a:t>
            </a:r>
            <a:r>
              <a:rPr lang="ru-RU" dirty="0" err="1"/>
              <a:t>Төменгі</a:t>
            </a:r>
            <a:r>
              <a:rPr lang="ru-RU" dirty="0"/>
              <a:t> </a:t>
            </a:r>
            <a:r>
              <a:rPr lang="ru-RU" dirty="0" err="1"/>
              <a:t>рұқсат</a:t>
            </a:r>
            <a:r>
              <a:rPr lang="ru-RU" dirty="0"/>
              <a:t> </a:t>
            </a:r>
            <a:r>
              <a:rPr lang="ru-RU" dirty="0" err="1"/>
              <a:t>етілген</a:t>
            </a:r>
            <a:r>
              <a:rPr lang="ru-RU" dirty="0"/>
              <a:t> </a:t>
            </a:r>
            <a:r>
              <a:rPr lang="ru-RU" dirty="0" err="1"/>
              <a:t>аймақ</a:t>
            </a:r>
            <a:r>
              <a:rPr lang="ru-RU" dirty="0"/>
              <a:t> </a:t>
            </a:r>
            <a:r>
              <a:rPr lang="ru-RU" dirty="0" err="1">
                <a:highlight>
                  <a:srgbClr val="00FF00"/>
                </a:highlight>
              </a:rPr>
              <a:t>валенттік</a:t>
            </a:r>
            <a:r>
              <a:rPr lang="ru-RU" dirty="0">
                <a:highlight>
                  <a:srgbClr val="00FF00"/>
                </a:highlight>
              </a:rPr>
              <a:t> </a:t>
            </a:r>
            <a:r>
              <a:rPr lang="ru-RU" dirty="0" err="1">
                <a:highlight>
                  <a:srgbClr val="00FF00"/>
                </a:highlight>
              </a:rPr>
              <a:t>аймақ</a:t>
            </a:r>
            <a:r>
              <a:rPr lang="ru-RU" dirty="0"/>
              <a:t> </a:t>
            </a:r>
            <a:r>
              <a:rPr lang="ru-RU" dirty="0" err="1"/>
              <a:t>деп</a:t>
            </a:r>
            <a:r>
              <a:rPr lang="ru-RU" dirty="0"/>
              <a:t> </a:t>
            </a:r>
            <a:r>
              <a:rPr lang="ru-RU" dirty="0" err="1"/>
              <a:t>аталады</a:t>
            </a:r>
            <a:r>
              <a:rPr lang="ru-RU" dirty="0"/>
              <a:t>.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аймақтың</a:t>
            </a:r>
            <a:r>
              <a:rPr lang="ru-RU" dirty="0"/>
              <a:t> </a:t>
            </a:r>
            <a:r>
              <a:rPr lang="ru-RU" dirty="0" err="1"/>
              <a:t>энергетикалық</a:t>
            </a:r>
            <a:r>
              <a:rPr lang="ru-RU" dirty="0"/>
              <a:t> </a:t>
            </a:r>
            <a:r>
              <a:rPr lang="ru-RU" dirty="0" err="1"/>
              <a:t>деңгейлері</a:t>
            </a:r>
            <a:r>
              <a:rPr lang="ru-RU" dirty="0"/>
              <a:t> </a:t>
            </a:r>
            <a:r>
              <a:rPr lang="ru-RU" dirty="0" err="1"/>
              <a:t>әдетте</a:t>
            </a:r>
            <a:r>
              <a:rPr lang="ru-RU" dirty="0"/>
              <a:t> </a:t>
            </a:r>
            <a:r>
              <a:rPr lang="ru-RU" dirty="0" err="1"/>
              <a:t>атомдардың</a:t>
            </a:r>
            <a:r>
              <a:rPr lang="ru-RU" dirty="0"/>
              <a:t> </a:t>
            </a:r>
            <a:r>
              <a:rPr lang="ru-RU" dirty="0" err="1"/>
              <a:t>сыртқы</a:t>
            </a:r>
            <a:r>
              <a:rPr lang="ru-RU" dirty="0"/>
              <a:t> </a:t>
            </a:r>
            <a:r>
              <a:rPr lang="ru-RU" dirty="0" err="1"/>
              <a:t>қабатының</a:t>
            </a:r>
            <a:r>
              <a:rPr lang="ru-RU" dirty="0"/>
              <a:t> </a:t>
            </a:r>
            <a:r>
              <a:rPr lang="ru-RU" dirty="0" err="1"/>
              <a:t>электрондарымен</a:t>
            </a:r>
            <a:r>
              <a:rPr lang="ru-RU" dirty="0"/>
              <a:t> </a:t>
            </a:r>
            <a:r>
              <a:rPr lang="ru-RU" dirty="0" err="1"/>
              <a:t>толтырылады</a:t>
            </a:r>
            <a:r>
              <a:rPr lang="ru-RU" dirty="0"/>
              <a:t> – </a:t>
            </a:r>
            <a:r>
              <a:rPr lang="ru-RU" dirty="0" err="1"/>
              <a:t>сыртқы</a:t>
            </a:r>
            <a:r>
              <a:rPr lang="ru-RU" dirty="0"/>
              <a:t> </a:t>
            </a:r>
            <a:r>
              <a:rPr lang="ru-RU" dirty="0" err="1"/>
              <a:t>тұрақты</a:t>
            </a:r>
            <a:r>
              <a:rPr lang="ru-RU" dirty="0"/>
              <a:t> </a:t>
            </a:r>
            <a:r>
              <a:rPr lang="ru-RU" dirty="0" err="1"/>
              <a:t>орбиталар</a:t>
            </a:r>
            <a:r>
              <a:rPr lang="ru-RU" dirty="0"/>
              <a:t> (</a:t>
            </a:r>
            <a:r>
              <a:rPr lang="ru-RU" dirty="0" err="1">
                <a:highlight>
                  <a:srgbClr val="00FF00"/>
                </a:highlight>
              </a:rPr>
              <a:t>валенттік</a:t>
            </a:r>
            <a:r>
              <a:rPr lang="ru-RU" dirty="0">
                <a:highlight>
                  <a:srgbClr val="00FF00"/>
                </a:highlight>
              </a:rPr>
              <a:t> </a:t>
            </a:r>
            <a:r>
              <a:rPr lang="ru-RU" dirty="0" err="1">
                <a:highlight>
                  <a:srgbClr val="00FF00"/>
                </a:highlight>
              </a:rPr>
              <a:t>электрондар</a:t>
            </a:r>
            <a:r>
              <a:rPr lang="ru-RU" dirty="0"/>
              <a:t>). </a:t>
            </a:r>
            <a:r>
              <a:rPr lang="ru-RU" dirty="0" err="1"/>
              <a:t>Валенттік</a:t>
            </a:r>
            <a:r>
              <a:rPr lang="ru-RU" dirty="0"/>
              <a:t> </a:t>
            </a:r>
            <a:r>
              <a:rPr lang="ru-RU" dirty="0" err="1"/>
              <a:t>аймақта</a:t>
            </a:r>
            <a:r>
              <a:rPr lang="ru-RU" dirty="0"/>
              <a:t> бос </a:t>
            </a:r>
            <a:r>
              <a:rPr lang="ru-RU" dirty="0" err="1"/>
              <a:t>деңгейлер</a:t>
            </a:r>
            <a:r>
              <a:rPr lang="ru-RU" dirty="0"/>
              <a:t> </a:t>
            </a:r>
            <a:r>
              <a:rPr lang="ru-RU" dirty="0" err="1"/>
              <a:t>болған</a:t>
            </a:r>
            <a:r>
              <a:rPr lang="ru-RU" dirty="0"/>
              <a:t> </a:t>
            </a:r>
            <a:r>
              <a:rPr lang="ru-RU" dirty="0" err="1"/>
              <a:t>кезде</a:t>
            </a:r>
            <a:r>
              <a:rPr lang="ru-RU" dirty="0"/>
              <a:t> </a:t>
            </a:r>
            <a:r>
              <a:rPr lang="ru-RU" dirty="0" err="1"/>
              <a:t>электрондар</a:t>
            </a:r>
            <a:r>
              <a:rPr lang="ru-RU" dirty="0"/>
              <a:t> </a:t>
            </a:r>
            <a:r>
              <a:rPr lang="ru-RU" dirty="0" err="1"/>
              <a:t>электр</a:t>
            </a:r>
            <a:r>
              <a:rPr lang="ru-RU" dirty="0"/>
              <a:t> </a:t>
            </a:r>
            <a:r>
              <a:rPr lang="ru-RU" dirty="0" err="1"/>
              <a:t>өрісінің</a:t>
            </a:r>
            <a:r>
              <a:rPr lang="ru-RU" dirty="0"/>
              <a:t> </a:t>
            </a:r>
            <a:r>
              <a:rPr lang="ru-RU" dirty="0" err="1"/>
              <a:t>әсерінен</a:t>
            </a:r>
            <a:r>
              <a:rPr lang="ru-RU" dirty="0"/>
              <a:t> </a:t>
            </a:r>
            <a:r>
              <a:rPr lang="ru-RU" dirty="0" err="1"/>
              <a:t>энергиясын</a:t>
            </a:r>
            <a:r>
              <a:rPr lang="ru-RU" dirty="0"/>
              <a:t> </a:t>
            </a:r>
            <a:r>
              <a:rPr lang="ru-RU" dirty="0" err="1"/>
              <a:t>өзгерте</a:t>
            </a:r>
            <a:r>
              <a:rPr lang="ru-RU" dirty="0"/>
              <a:t> </a:t>
            </a:r>
            <a:r>
              <a:rPr lang="ru-RU" dirty="0" err="1"/>
              <a:t>алады</a:t>
            </a:r>
            <a:r>
              <a:rPr lang="ru-RU" dirty="0"/>
              <a:t>. </a:t>
            </a:r>
            <a:r>
              <a:rPr lang="ru-RU" dirty="0" err="1"/>
              <a:t>Егер</a:t>
            </a:r>
            <a:r>
              <a:rPr lang="ru-RU" dirty="0"/>
              <a:t> </a:t>
            </a:r>
            <a:r>
              <a:rPr lang="ru-RU" dirty="0" err="1"/>
              <a:t>аймақтың</a:t>
            </a:r>
            <a:r>
              <a:rPr lang="ru-RU" dirty="0"/>
              <a:t> </a:t>
            </a:r>
            <a:r>
              <a:rPr lang="ru-RU" dirty="0" err="1"/>
              <a:t>барлық</a:t>
            </a:r>
            <a:r>
              <a:rPr lang="ru-RU" dirty="0"/>
              <a:t> </a:t>
            </a:r>
            <a:r>
              <a:rPr lang="ru-RU" dirty="0" err="1"/>
              <a:t>деңгейлері</a:t>
            </a:r>
            <a:r>
              <a:rPr lang="ru-RU" dirty="0"/>
              <a:t> </a:t>
            </a:r>
            <a:r>
              <a:rPr lang="ru-RU" dirty="0" err="1"/>
              <a:t>толтырылған</a:t>
            </a:r>
            <a:r>
              <a:rPr lang="ru-RU" dirty="0"/>
              <a:t> </a:t>
            </a:r>
            <a:r>
              <a:rPr lang="ru-RU" dirty="0" err="1"/>
              <a:t>болса</a:t>
            </a:r>
            <a:r>
              <a:rPr lang="ru-RU" dirty="0"/>
              <a:t>, </a:t>
            </a:r>
            <a:r>
              <a:rPr lang="ru-RU" dirty="0" err="1"/>
              <a:t>валенттік</a:t>
            </a:r>
            <a:r>
              <a:rPr lang="ru-RU" dirty="0"/>
              <a:t> </a:t>
            </a:r>
            <a:r>
              <a:rPr lang="ru-RU" dirty="0" err="1"/>
              <a:t>электрондар</a:t>
            </a:r>
            <a:r>
              <a:rPr lang="ru-RU" dirty="0"/>
              <a:t> </a:t>
            </a:r>
            <a:r>
              <a:rPr lang="ru-RU" dirty="0" err="1"/>
              <a:t>жартылай</a:t>
            </a:r>
            <a:r>
              <a:rPr lang="ru-RU" dirty="0"/>
              <a:t> </a:t>
            </a:r>
            <a:r>
              <a:rPr lang="ru-RU" dirty="0" err="1"/>
              <a:t>өткізгіштің</a:t>
            </a:r>
            <a:r>
              <a:rPr lang="ru-RU" dirty="0"/>
              <a:t> </a:t>
            </a:r>
            <a:r>
              <a:rPr lang="ru-RU" dirty="0" err="1"/>
              <a:t>электр</a:t>
            </a:r>
            <a:r>
              <a:rPr lang="ru-RU" dirty="0"/>
              <a:t> </a:t>
            </a:r>
            <a:r>
              <a:rPr lang="ru-RU" dirty="0" err="1"/>
              <a:t>өткізгіштігінің</a:t>
            </a:r>
            <a:r>
              <a:rPr lang="ru-RU" dirty="0"/>
              <a:t> </a:t>
            </a:r>
            <a:r>
              <a:rPr lang="ru-RU" dirty="0" err="1"/>
              <a:t>пайда</a:t>
            </a:r>
            <a:r>
              <a:rPr lang="ru-RU" dirty="0"/>
              <a:t> </a:t>
            </a:r>
            <a:r>
              <a:rPr lang="ru-RU" dirty="0" err="1"/>
              <a:t>болуына</a:t>
            </a:r>
            <a:r>
              <a:rPr lang="ru-RU" dirty="0"/>
              <a:t> </a:t>
            </a:r>
            <a:r>
              <a:rPr lang="ru-RU" dirty="0" err="1"/>
              <a:t>қатыса</a:t>
            </a:r>
            <a:r>
              <a:rPr lang="ru-RU" dirty="0"/>
              <a:t> </a:t>
            </a:r>
            <a:r>
              <a:rPr lang="ru-RU" dirty="0" err="1"/>
              <a:t>алмайды</a:t>
            </a:r>
            <a:r>
              <a:rPr lang="ru-RU" dirty="0"/>
              <a:t>. </a:t>
            </a:r>
            <a:r>
              <a:rPr lang="ru-RU" dirty="0" err="1"/>
              <a:t>Барлық</a:t>
            </a:r>
            <a:r>
              <a:rPr lang="ru-RU" dirty="0"/>
              <a:t> </a:t>
            </a:r>
            <a:r>
              <a:rPr lang="ru-RU" dirty="0" err="1"/>
              <a:t>жартылай</a:t>
            </a:r>
            <a:r>
              <a:rPr lang="ru-RU" dirty="0"/>
              <a:t> </a:t>
            </a:r>
            <a:r>
              <a:rPr lang="ru-RU" dirty="0" err="1"/>
              <a:t>өткізгіш</a:t>
            </a:r>
            <a:r>
              <a:rPr lang="ru-RU" dirty="0"/>
              <a:t> электроника </a:t>
            </a:r>
            <a:r>
              <a:rPr lang="ru-RU" dirty="0" err="1"/>
              <a:t>өнімдерінің</a:t>
            </a:r>
            <a:r>
              <a:rPr lang="ru-RU" dirty="0"/>
              <a:t> </a:t>
            </a:r>
            <a:r>
              <a:rPr lang="ru-RU" dirty="0" err="1"/>
              <a:t>шамамен</a:t>
            </a:r>
            <a:r>
              <a:rPr lang="ru-RU" dirty="0"/>
              <a:t> 97% кремний </a:t>
            </a:r>
            <a:r>
              <a:rPr lang="ru-RU" dirty="0" err="1"/>
              <a:t>негізінде</a:t>
            </a:r>
            <a:r>
              <a:rPr lang="ru-RU" dirty="0"/>
              <a:t> </a:t>
            </a:r>
            <a:r>
              <a:rPr lang="ru-RU" dirty="0" err="1"/>
              <a:t>жасалады</a:t>
            </a:r>
            <a:r>
              <a:rPr lang="ru-RU" dirty="0"/>
              <a:t>.</a:t>
            </a:r>
            <a:endParaRPr lang="ru-KZ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46066CE-8E1E-256D-9FCF-6B4FB4F961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28209" y="196645"/>
            <a:ext cx="3106475" cy="3077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18954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3A4785C-350A-E732-62DF-8FE9A87560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9400" y="386238"/>
            <a:ext cx="4404360" cy="6085523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ru-RU" dirty="0" err="1"/>
              <a:t>өткізгіштер</a:t>
            </a:r>
            <a:r>
              <a:rPr lang="ru-RU" dirty="0"/>
              <a:t> – </a:t>
            </a:r>
            <a:r>
              <a:rPr lang="ru-RU" dirty="0" err="1">
                <a:highlight>
                  <a:srgbClr val="FFFF00"/>
                </a:highlight>
              </a:rPr>
              <a:t>өткізгіштік</a:t>
            </a:r>
            <a:r>
              <a:rPr lang="ru-RU" dirty="0">
                <a:highlight>
                  <a:srgbClr val="FFFF00"/>
                </a:highlight>
              </a:rPr>
              <a:t> зона </a:t>
            </a:r>
            <a:r>
              <a:rPr lang="ru-RU" dirty="0"/>
              <a:t>мен </a:t>
            </a:r>
            <a:r>
              <a:rPr lang="ru-RU" dirty="0" err="1">
                <a:highlight>
                  <a:srgbClr val="FFFF00"/>
                </a:highlight>
              </a:rPr>
              <a:t>валенттік</a:t>
            </a:r>
            <a:r>
              <a:rPr lang="ru-RU" dirty="0">
                <a:highlight>
                  <a:srgbClr val="FFFF00"/>
                </a:highlight>
              </a:rPr>
              <a:t> </a:t>
            </a:r>
            <a:r>
              <a:rPr lang="ru-RU" dirty="0" err="1">
                <a:highlight>
                  <a:srgbClr val="FFFF00"/>
                </a:highlight>
              </a:rPr>
              <a:t>аймақ</a:t>
            </a:r>
            <a:r>
              <a:rPr lang="ru-RU" dirty="0">
                <a:highlight>
                  <a:srgbClr val="FFFF00"/>
                </a:highlight>
              </a:rPr>
              <a:t> </a:t>
            </a:r>
            <a:r>
              <a:rPr lang="ru-RU" dirty="0" err="1"/>
              <a:t>қабаттасып</a:t>
            </a:r>
            <a:r>
              <a:rPr lang="ru-RU" dirty="0"/>
              <a:t>, </a:t>
            </a:r>
            <a:r>
              <a:rPr lang="ru-RU" dirty="0" err="1"/>
              <a:t>қабаттасу</a:t>
            </a:r>
            <a:r>
              <a:rPr lang="ru-RU" dirty="0"/>
              <a:t> </a:t>
            </a:r>
            <a:r>
              <a:rPr lang="ru-RU" dirty="0" err="1"/>
              <a:t>аймағы</a:t>
            </a:r>
            <a:r>
              <a:rPr lang="ru-RU" dirty="0"/>
              <a:t> </a:t>
            </a:r>
            <a:r>
              <a:rPr lang="ru-RU" dirty="0" err="1"/>
              <a:t>деп</a:t>
            </a:r>
            <a:r>
              <a:rPr lang="ru-RU" dirty="0"/>
              <a:t> </a:t>
            </a:r>
            <a:r>
              <a:rPr lang="ru-RU" dirty="0" err="1"/>
              <a:t>аталатын</a:t>
            </a:r>
            <a:r>
              <a:rPr lang="ru-RU" dirty="0"/>
              <a:t>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аймақты</a:t>
            </a:r>
            <a:r>
              <a:rPr lang="ru-RU" dirty="0"/>
              <a:t> </a:t>
            </a:r>
            <a:r>
              <a:rPr lang="ru-RU" dirty="0" err="1"/>
              <a:t>құрайды</a:t>
            </a:r>
            <a:r>
              <a:rPr lang="ru-RU" dirty="0"/>
              <a:t>, </a:t>
            </a:r>
            <a:r>
              <a:rPr lang="ru-RU" dirty="0" err="1"/>
              <a:t>сондықтан</a:t>
            </a:r>
            <a:r>
              <a:rPr lang="ru-RU" dirty="0"/>
              <a:t> электрон </a:t>
            </a:r>
            <a:r>
              <a:rPr lang="ru-RU" dirty="0" err="1"/>
              <a:t>кез</a:t>
            </a:r>
            <a:r>
              <a:rPr lang="ru-RU" dirty="0"/>
              <a:t> </a:t>
            </a:r>
            <a:r>
              <a:rPr lang="ru-RU" dirty="0" err="1"/>
              <a:t>келген</a:t>
            </a:r>
            <a:r>
              <a:rPr lang="ru-RU" dirty="0"/>
              <a:t> </a:t>
            </a:r>
            <a:r>
              <a:rPr lang="ru-RU" dirty="0" err="1"/>
              <a:t>рұқсат</a:t>
            </a:r>
            <a:r>
              <a:rPr lang="ru-RU" dirty="0"/>
              <a:t> </a:t>
            </a:r>
            <a:r>
              <a:rPr lang="ru-RU" dirty="0" err="1"/>
              <a:t>етілген</a:t>
            </a:r>
            <a:r>
              <a:rPr lang="ru-RU" dirty="0"/>
              <a:t> аз </a:t>
            </a:r>
            <a:r>
              <a:rPr lang="ru-RU" dirty="0" err="1"/>
              <a:t>энергияны</a:t>
            </a:r>
            <a:r>
              <a:rPr lang="ru-RU" dirty="0"/>
              <a:t> ала </a:t>
            </a:r>
            <a:r>
              <a:rPr lang="ru-RU" dirty="0" err="1"/>
              <a:t>отырып</a:t>
            </a:r>
            <a:r>
              <a:rPr lang="ru-RU" dirty="0"/>
              <a:t>, </a:t>
            </a:r>
            <a:r>
              <a:rPr lang="ru-RU" dirty="0" err="1"/>
              <a:t>олардың</a:t>
            </a:r>
            <a:r>
              <a:rPr lang="ru-RU" dirty="0"/>
              <a:t> </a:t>
            </a:r>
            <a:r>
              <a:rPr lang="ru-RU" dirty="0" err="1"/>
              <a:t>арасында</a:t>
            </a:r>
            <a:r>
              <a:rPr lang="ru-RU" dirty="0"/>
              <a:t> </a:t>
            </a:r>
            <a:r>
              <a:rPr lang="ru-RU" dirty="0" err="1"/>
              <a:t>еркін</a:t>
            </a:r>
            <a:r>
              <a:rPr lang="ru-RU" dirty="0"/>
              <a:t> </a:t>
            </a:r>
            <a:r>
              <a:rPr lang="ru-RU" dirty="0" err="1"/>
              <a:t>қозғала</a:t>
            </a:r>
            <a:r>
              <a:rPr lang="ru-RU" dirty="0"/>
              <a:t> </a:t>
            </a:r>
            <a:r>
              <a:rPr lang="ru-RU" dirty="0" err="1"/>
              <a:t>алады</a:t>
            </a:r>
            <a:r>
              <a:rPr lang="ru-RU" dirty="0"/>
              <a:t>. </a:t>
            </a:r>
            <a:r>
              <a:rPr lang="ru-RU" dirty="0" err="1"/>
              <a:t>Денеге</a:t>
            </a:r>
            <a:r>
              <a:rPr lang="ru-RU" dirty="0"/>
              <a:t> </a:t>
            </a:r>
            <a:r>
              <a:rPr lang="ru-RU" dirty="0" err="1"/>
              <a:t>потенциалдар</a:t>
            </a:r>
            <a:r>
              <a:rPr lang="ru-RU" dirty="0"/>
              <a:t> </a:t>
            </a:r>
            <a:r>
              <a:rPr lang="ru-RU" dirty="0" err="1"/>
              <a:t>айырымы</a:t>
            </a:r>
            <a:r>
              <a:rPr lang="ru-RU" dirty="0"/>
              <a:t> </a:t>
            </a:r>
            <a:r>
              <a:rPr lang="ru-RU" dirty="0" err="1"/>
              <a:t>әсер</a:t>
            </a:r>
            <a:r>
              <a:rPr lang="ru-RU" dirty="0"/>
              <a:t> </a:t>
            </a:r>
            <a:r>
              <a:rPr lang="ru-RU" dirty="0" err="1"/>
              <a:t>еткенде</a:t>
            </a:r>
            <a:r>
              <a:rPr lang="ru-RU" dirty="0"/>
              <a:t> </a:t>
            </a:r>
            <a:r>
              <a:rPr lang="ru-RU" dirty="0" err="1"/>
              <a:t>электрондар</a:t>
            </a:r>
            <a:r>
              <a:rPr lang="ru-RU" dirty="0"/>
              <a:t> потенциалы </a:t>
            </a:r>
            <a:r>
              <a:rPr lang="ru-RU" dirty="0" err="1"/>
              <a:t>төмен</a:t>
            </a:r>
            <a:r>
              <a:rPr lang="ru-RU" dirty="0"/>
              <a:t> </a:t>
            </a:r>
            <a:r>
              <a:rPr lang="ru-RU" dirty="0" err="1"/>
              <a:t>нүктеден</a:t>
            </a:r>
            <a:r>
              <a:rPr lang="ru-RU" dirty="0"/>
              <a:t> </a:t>
            </a:r>
            <a:r>
              <a:rPr lang="ru-RU" dirty="0" err="1"/>
              <a:t>жоғарырақ</a:t>
            </a:r>
            <a:r>
              <a:rPr lang="ru-RU" dirty="0"/>
              <a:t> </a:t>
            </a:r>
            <a:r>
              <a:rPr lang="ru-RU" dirty="0" err="1"/>
              <a:t>нүктеге</a:t>
            </a:r>
            <a:r>
              <a:rPr lang="ru-RU" dirty="0"/>
              <a:t> </a:t>
            </a:r>
            <a:r>
              <a:rPr lang="ru-RU" dirty="0" err="1"/>
              <a:t>еркін</a:t>
            </a:r>
            <a:r>
              <a:rPr lang="ru-RU" dirty="0"/>
              <a:t> </a:t>
            </a:r>
            <a:r>
              <a:rPr lang="ru-RU" dirty="0" err="1"/>
              <a:t>қозғалып</a:t>
            </a:r>
            <a:r>
              <a:rPr lang="ru-RU" dirty="0"/>
              <a:t>, </a:t>
            </a:r>
            <a:r>
              <a:rPr lang="ru-RU" dirty="0" err="1"/>
              <a:t>электр</a:t>
            </a:r>
            <a:r>
              <a:rPr lang="ru-RU" dirty="0"/>
              <a:t> </a:t>
            </a:r>
            <a:r>
              <a:rPr lang="ru-RU" dirty="0" err="1"/>
              <a:t>тогын</a:t>
            </a:r>
            <a:r>
              <a:rPr lang="ru-RU" dirty="0"/>
              <a:t> </a:t>
            </a:r>
            <a:r>
              <a:rPr lang="ru-RU" dirty="0" err="1"/>
              <a:t>құрайды</a:t>
            </a:r>
            <a:r>
              <a:rPr lang="ru-RU" dirty="0"/>
              <a:t>. </a:t>
            </a:r>
            <a:r>
              <a:rPr lang="ru-RU" dirty="0" err="1"/>
              <a:t>Өткізгіштерге</a:t>
            </a:r>
            <a:r>
              <a:rPr lang="ru-RU" dirty="0"/>
              <a:t> </a:t>
            </a:r>
            <a:r>
              <a:rPr lang="ru-RU" dirty="0" err="1"/>
              <a:t>барлық</a:t>
            </a:r>
            <a:r>
              <a:rPr lang="ru-RU" dirty="0"/>
              <a:t> </a:t>
            </a:r>
            <a:r>
              <a:rPr lang="ru-RU" dirty="0" err="1"/>
              <a:t>металдар</a:t>
            </a:r>
            <a:r>
              <a:rPr lang="ru-RU" dirty="0"/>
              <a:t> </a:t>
            </a:r>
            <a:r>
              <a:rPr lang="ru-RU" dirty="0" err="1"/>
              <a:t>жатады</a:t>
            </a:r>
            <a:r>
              <a:rPr lang="ru-RU" dirty="0"/>
              <a:t>.</a:t>
            </a:r>
          </a:p>
          <a:p>
            <a:pPr algn="just"/>
            <a:endParaRPr lang="ru-KZ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6283A75-CF30-FB2D-42FC-97CD862E140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18837"/>
          <a:stretch/>
        </p:blipFill>
        <p:spPr bwMode="auto">
          <a:xfrm>
            <a:off x="4776839" y="935037"/>
            <a:ext cx="7190030" cy="4429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88A74C53-AE34-9A55-3A04-637B48B3EAA5}"/>
              </a:ext>
            </a:extLst>
          </p:cNvPr>
          <p:cNvSpPr/>
          <p:nvPr/>
        </p:nvSpPr>
        <p:spPr>
          <a:xfrm>
            <a:off x="4958080" y="935037"/>
            <a:ext cx="2540002" cy="4571683"/>
          </a:xfrm>
          <a:prstGeom prst="roundRect">
            <a:avLst>
              <a:gd name="adj" fmla="val 5067"/>
            </a:avLst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6568904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3A4785C-350A-E732-62DF-8FE9A87560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832" y="270491"/>
            <a:ext cx="4685684" cy="6085523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200" dirty="0"/>
              <a:t>ЖӨ – </a:t>
            </a:r>
            <a:r>
              <a:rPr lang="ru-RU" sz="2200" dirty="0" err="1"/>
              <a:t>жолақтары</a:t>
            </a:r>
            <a:r>
              <a:rPr lang="ru-RU" sz="2200" dirty="0"/>
              <a:t> </a:t>
            </a:r>
            <a:r>
              <a:rPr lang="ru-RU" sz="2200" dirty="0" err="1"/>
              <a:t>қабаттаспайды</a:t>
            </a:r>
            <a:r>
              <a:rPr lang="ru-RU" sz="2200" dirty="0"/>
              <a:t>, ал </a:t>
            </a:r>
            <a:r>
              <a:rPr lang="ru-RU" sz="2200" dirty="0" err="1"/>
              <a:t>олардың</a:t>
            </a:r>
            <a:r>
              <a:rPr lang="ru-RU" sz="2200" dirty="0"/>
              <a:t> </a:t>
            </a:r>
            <a:r>
              <a:rPr lang="ru-RU" sz="2200" dirty="0" err="1"/>
              <a:t>арасындағы</a:t>
            </a:r>
            <a:r>
              <a:rPr lang="ru-RU" sz="2200" dirty="0"/>
              <a:t> </a:t>
            </a:r>
            <a:r>
              <a:rPr lang="ru-RU" sz="2200" dirty="0" err="1"/>
              <a:t>қашықтық</a:t>
            </a:r>
            <a:r>
              <a:rPr lang="ru-RU" sz="2200" dirty="0"/>
              <a:t> 2 эВ-</a:t>
            </a:r>
            <a:r>
              <a:rPr lang="ru-RU" sz="2200" dirty="0" err="1"/>
              <a:t>тан</a:t>
            </a:r>
            <a:r>
              <a:rPr lang="ru-RU" sz="2200" dirty="0"/>
              <a:t> аз. 0 К </a:t>
            </a:r>
            <a:r>
              <a:rPr lang="ru-RU" sz="2200" dirty="0" err="1"/>
              <a:t>температурада</a:t>
            </a:r>
            <a:r>
              <a:rPr lang="ru-RU" sz="2200" dirty="0"/>
              <a:t> </a:t>
            </a:r>
            <a:r>
              <a:rPr lang="ru-RU" sz="2200" dirty="0" err="1"/>
              <a:t>өткізгіштік</a:t>
            </a:r>
            <a:r>
              <a:rPr lang="ru-RU" sz="2200" dirty="0"/>
              <a:t> </a:t>
            </a:r>
            <a:r>
              <a:rPr lang="ru-RU" sz="2200" dirty="0" err="1"/>
              <a:t>зонасында</a:t>
            </a:r>
            <a:r>
              <a:rPr lang="ru-RU" sz="2200" dirty="0"/>
              <a:t> </a:t>
            </a:r>
            <a:r>
              <a:rPr lang="ru-RU" sz="2200" dirty="0" err="1"/>
              <a:t>электрондар</a:t>
            </a:r>
            <a:r>
              <a:rPr lang="ru-RU" sz="2200" dirty="0"/>
              <a:t> </a:t>
            </a:r>
            <a:r>
              <a:rPr lang="ru-RU" sz="2200" dirty="0" err="1"/>
              <a:t>болмайды</a:t>
            </a:r>
            <a:r>
              <a:rPr lang="ru-RU" sz="2200" dirty="0"/>
              <a:t>, ал </a:t>
            </a:r>
            <a:r>
              <a:rPr lang="ru-RU" sz="2200" dirty="0" err="1"/>
              <a:t>валенттік</a:t>
            </a:r>
            <a:r>
              <a:rPr lang="ru-RU" sz="2200" dirty="0"/>
              <a:t> </a:t>
            </a:r>
            <a:r>
              <a:rPr lang="ru-RU" sz="2200" dirty="0" err="1"/>
              <a:t>аймақ</a:t>
            </a:r>
            <a:r>
              <a:rPr lang="ru-RU" sz="2200" dirty="0"/>
              <a:t> </a:t>
            </a:r>
            <a:r>
              <a:rPr lang="ru-RU" sz="2200" dirty="0" err="1"/>
              <a:t>өзінің</a:t>
            </a:r>
            <a:r>
              <a:rPr lang="ru-RU" sz="2200" dirty="0"/>
              <a:t> </a:t>
            </a:r>
            <a:r>
              <a:rPr lang="ru-RU" sz="2200" dirty="0" err="1"/>
              <a:t>күйін</a:t>
            </a:r>
            <a:r>
              <a:rPr lang="ru-RU" sz="2200" dirty="0"/>
              <a:t> </a:t>
            </a:r>
            <a:r>
              <a:rPr lang="ru-RU" sz="2200" dirty="0" err="1"/>
              <a:t>өзгерте</a:t>
            </a:r>
            <a:r>
              <a:rPr lang="ru-RU" sz="2200" dirty="0"/>
              <a:t> </a:t>
            </a:r>
            <a:r>
              <a:rPr lang="ru-RU" sz="2200" dirty="0" err="1"/>
              <a:t>алмайтын</a:t>
            </a:r>
            <a:r>
              <a:rPr lang="ru-RU" sz="2200" dirty="0"/>
              <a:t>, </a:t>
            </a:r>
            <a:r>
              <a:rPr lang="ru-RU" sz="2200" dirty="0" err="1"/>
              <a:t>яғни</a:t>
            </a:r>
            <a:r>
              <a:rPr lang="ru-RU" sz="2200" dirty="0"/>
              <a:t> </a:t>
            </a:r>
            <a:r>
              <a:rPr lang="ru-RU" sz="2200" dirty="0" err="1"/>
              <a:t>электр</a:t>
            </a:r>
            <a:r>
              <a:rPr lang="ru-RU" sz="2200" dirty="0"/>
              <a:t> </a:t>
            </a:r>
            <a:r>
              <a:rPr lang="ru-RU" sz="2200" dirty="0" err="1"/>
              <a:t>өрісі</a:t>
            </a:r>
            <a:r>
              <a:rPr lang="ru-RU" sz="2200" dirty="0"/>
              <a:t> </a:t>
            </a:r>
            <a:r>
              <a:rPr lang="ru-RU" sz="2200" dirty="0" err="1"/>
              <a:t>әсер</a:t>
            </a:r>
            <a:r>
              <a:rPr lang="ru-RU" sz="2200" dirty="0"/>
              <a:t> </a:t>
            </a:r>
            <a:r>
              <a:rPr lang="ru-RU" sz="2200" dirty="0" err="1"/>
              <a:t>еткенде</a:t>
            </a:r>
            <a:r>
              <a:rPr lang="ru-RU" sz="2200" dirty="0"/>
              <a:t> </a:t>
            </a:r>
            <a:r>
              <a:rPr lang="ru-RU" sz="2200" dirty="0" err="1"/>
              <a:t>ретті</a:t>
            </a:r>
            <a:r>
              <a:rPr lang="ru-RU" sz="2200" dirty="0"/>
              <a:t> </a:t>
            </a:r>
            <a:r>
              <a:rPr lang="ru-RU" sz="2200" dirty="0" err="1"/>
              <a:t>қозғала</a:t>
            </a:r>
            <a:r>
              <a:rPr lang="ru-RU" sz="2200" dirty="0"/>
              <a:t> </a:t>
            </a:r>
            <a:r>
              <a:rPr lang="ru-RU" sz="2200" dirty="0" err="1"/>
              <a:t>алмайтын</a:t>
            </a:r>
            <a:r>
              <a:rPr lang="ru-RU" sz="2200" dirty="0"/>
              <a:t> </a:t>
            </a:r>
            <a:r>
              <a:rPr lang="ru-RU" sz="2200" dirty="0" err="1"/>
              <a:t>электрондармен</a:t>
            </a:r>
            <a:r>
              <a:rPr lang="ru-RU" sz="2200" dirty="0"/>
              <a:t> </a:t>
            </a:r>
            <a:r>
              <a:rPr lang="ru-RU" sz="2200" dirty="0" err="1"/>
              <a:t>толтырылады</a:t>
            </a:r>
            <a:r>
              <a:rPr lang="ru-RU" sz="2200" dirty="0"/>
              <a:t>. 0 К </a:t>
            </a:r>
            <a:r>
              <a:rPr lang="ru-RU" sz="2200" dirty="0" err="1"/>
              <a:t>температурада</a:t>
            </a:r>
            <a:r>
              <a:rPr lang="ru-RU" sz="2200" dirty="0"/>
              <a:t> </a:t>
            </a:r>
            <a:r>
              <a:rPr lang="ru-RU" sz="2200" dirty="0" err="1"/>
              <a:t>меншікті</a:t>
            </a:r>
            <a:r>
              <a:rPr lang="ru-RU" sz="2200" dirty="0"/>
              <a:t> </a:t>
            </a:r>
            <a:r>
              <a:rPr lang="ru-RU" sz="2200" dirty="0" err="1"/>
              <a:t>жартылай</a:t>
            </a:r>
            <a:r>
              <a:rPr lang="ru-RU" sz="2200" dirty="0"/>
              <a:t> </a:t>
            </a:r>
            <a:r>
              <a:rPr lang="ru-RU" sz="2200" dirty="0" err="1"/>
              <a:t>өткізгіштер</a:t>
            </a:r>
            <a:r>
              <a:rPr lang="ru-RU" sz="2200" dirty="0"/>
              <a:t> </a:t>
            </a:r>
            <a:r>
              <a:rPr lang="ru-RU" sz="2200" dirty="0" err="1"/>
              <a:t>электр</a:t>
            </a:r>
            <a:r>
              <a:rPr lang="ru-RU" sz="2200" dirty="0"/>
              <a:t> </a:t>
            </a:r>
            <a:r>
              <a:rPr lang="ru-RU" sz="2200" dirty="0" err="1"/>
              <a:t>тогын</a:t>
            </a:r>
            <a:r>
              <a:rPr lang="ru-RU" sz="2200" dirty="0"/>
              <a:t> </a:t>
            </a:r>
            <a:r>
              <a:rPr lang="ru-RU" sz="2200" dirty="0" err="1"/>
              <a:t>өткізбейді</a:t>
            </a:r>
            <a:r>
              <a:rPr lang="ru-RU" sz="2200" dirty="0"/>
              <a:t>. </a:t>
            </a:r>
            <a:r>
              <a:rPr lang="ru-RU" sz="2200" dirty="0" err="1"/>
              <a:t>Жылулық</a:t>
            </a:r>
            <a:r>
              <a:rPr lang="ru-RU" sz="2200" dirty="0"/>
              <a:t> </a:t>
            </a:r>
            <a:r>
              <a:rPr lang="ru-RU" sz="2200" dirty="0" err="1"/>
              <a:t>қозғалыстың</a:t>
            </a:r>
            <a:r>
              <a:rPr lang="ru-RU" sz="2200" dirty="0"/>
              <a:t> </a:t>
            </a:r>
            <a:r>
              <a:rPr lang="ru-RU" sz="2200" dirty="0" err="1"/>
              <a:t>әсерінен</a:t>
            </a:r>
            <a:r>
              <a:rPr lang="ru-RU" sz="2200" dirty="0"/>
              <a:t> </a:t>
            </a:r>
            <a:r>
              <a:rPr lang="ru-RU" sz="2200" dirty="0" err="1"/>
              <a:t>температураның</a:t>
            </a:r>
            <a:r>
              <a:rPr lang="ru-RU" sz="2200" dirty="0"/>
              <a:t> </a:t>
            </a:r>
            <a:r>
              <a:rPr lang="ru-RU" sz="2200" dirty="0" err="1"/>
              <a:t>жоғарылауымен</a:t>
            </a:r>
            <a:r>
              <a:rPr lang="ru-RU" sz="2200" dirty="0"/>
              <a:t> </a:t>
            </a:r>
            <a:r>
              <a:rPr lang="ru-RU" sz="2200" dirty="0" err="1"/>
              <a:t>оның</a:t>
            </a:r>
            <a:r>
              <a:rPr lang="ru-RU" sz="2200" dirty="0"/>
              <a:t> </a:t>
            </a:r>
            <a:r>
              <a:rPr lang="ru-RU" sz="2200" dirty="0" err="1"/>
              <a:t>өткізгіштігі</a:t>
            </a:r>
            <a:r>
              <a:rPr lang="ru-RU" sz="2200" dirty="0"/>
              <a:t> </a:t>
            </a:r>
            <a:r>
              <a:rPr lang="ru-RU" sz="2200" dirty="0" err="1"/>
              <a:t>артады</a:t>
            </a:r>
            <a:r>
              <a:rPr lang="ru-RU" sz="2200" dirty="0"/>
              <a:t>. </a:t>
            </a:r>
            <a:r>
              <a:rPr lang="ru-RU" sz="2200" dirty="0" err="1"/>
              <a:t>Жартылай</a:t>
            </a:r>
            <a:r>
              <a:rPr lang="ru-RU" sz="2200" dirty="0"/>
              <a:t> </a:t>
            </a:r>
            <a:r>
              <a:rPr lang="ru-RU" sz="2200" dirty="0" err="1"/>
              <a:t>өткізгіштер</a:t>
            </a:r>
            <a:r>
              <a:rPr lang="ru-RU" sz="2200" dirty="0"/>
              <a:t> </a:t>
            </a:r>
            <a:r>
              <a:rPr lang="ru-RU" sz="2200" dirty="0" err="1"/>
              <a:t>үшін</a:t>
            </a:r>
            <a:r>
              <a:rPr lang="ru-RU" sz="2200" dirty="0"/>
              <a:t> </a:t>
            </a:r>
            <a:r>
              <a:rPr lang="ru-RU" sz="2200" dirty="0" err="1"/>
              <a:t>жолақ</a:t>
            </a:r>
            <a:r>
              <a:rPr lang="ru-RU" sz="2200" dirty="0"/>
              <a:t> </a:t>
            </a:r>
            <a:r>
              <a:rPr lang="ru-RU" sz="2200" dirty="0" err="1"/>
              <a:t>ені</a:t>
            </a:r>
            <a:r>
              <a:rPr lang="ru-RU" sz="2200" dirty="0"/>
              <a:t> </a:t>
            </a:r>
            <a:r>
              <a:rPr lang="ru-RU" sz="2200" dirty="0" err="1"/>
              <a:t>салыстырмалы</a:t>
            </a:r>
            <a:r>
              <a:rPr lang="ru-RU" sz="2200" dirty="0"/>
              <a:t> </a:t>
            </a:r>
            <a:r>
              <a:rPr lang="ru-RU" sz="2200" dirty="0" err="1"/>
              <a:t>түрде</a:t>
            </a:r>
            <a:r>
              <a:rPr lang="ru-RU" sz="2200" dirty="0"/>
              <a:t> аз, </a:t>
            </a:r>
            <a:r>
              <a:rPr lang="ru-RU" sz="2200" dirty="0" err="1"/>
              <a:t>сондықтан</a:t>
            </a:r>
            <a:r>
              <a:rPr lang="ru-RU" sz="2200" dirty="0"/>
              <a:t> </a:t>
            </a:r>
            <a:r>
              <a:rPr lang="ru-RU" sz="2200" dirty="0" err="1"/>
              <a:t>электрондарды</a:t>
            </a:r>
            <a:r>
              <a:rPr lang="ru-RU" sz="2200" dirty="0"/>
              <a:t> </a:t>
            </a:r>
            <a:r>
              <a:rPr lang="ru-RU" sz="2200" dirty="0" err="1"/>
              <a:t>валенттік</a:t>
            </a:r>
            <a:r>
              <a:rPr lang="ru-RU" sz="2200" dirty="0"/>
              <a:t> </a:t>
            </a:r>
            <a:r>
              <a:rPr lang="ru-RU" sz="2200" dirty="0" err="1"/>
              <a:t>аймақтан</a:t>
            </a:r>
            <a:r>
              <a:rPr lang="ru-RU" sz="2200" dirty="0"/>
              <a:t> </a:t>
            </a:r>
            <a:r>
              <a:rPr lang="ru-RU" sz="2200" dirty="0" err="1"/>
              <a:t>өткізгіштік</a:t>
            </a:r>
            <a:r>
              <a:rPr lang="ru-RU" sz="2200" dirty="0"/>
              <a:t> </a:t>
            </a:r>
            <a:r>
              <a:rPr lang="ru-RU" sz="2200" dirty="0" err="1"/>
              <a:t>зонаға</a:t>
            </a:r>
            <a:r>
              <a:rPr lang="ru-RU" sz="2200" dirty="0"/>
              <a:t> </a:t>
            </a:r>
            <a:r>
              <a:rPr lang="ru-RU" sz="2200" dirty="0" err="1"/>
              <a:t>ауыстыру</a:t>
            </a:r>
            <a:r>
              <a:rPr lang="ru-RU" sz="2200" dirty="0"/>
              <a:t> </a:t>
            </a:r>
            <a:r>
              <a:rPr lang="ru-RU" sz="2200" dirty="0" err="1"/>
              <a:t>үшін</a:t>
            </a:r>
            <a:r>
              <a:rPr lang="ru-RU" sz="2200" dirty="0"/>
              <a:t> </a:t>
            </a:r>
            <a:r>
              <a:rPr lang="ru-RU" sz="2200" dirty="0" err="1"/>
              <a:t>диэлектрикке</a:t>
            </a:r>
            <a:r>
              <a:rPr lang="ru-RU" sz="2200" dirty="0"/>
              <a:t> </a:t>
            </a:r>
            <a:r>
              <a:rPr lang="ru-RU" sz="2200" dirty="0" err="1"/>
              <a:t>қарағанда</a:t>
            </a:r>
            <a:r>
              <a:rPr lang="ru-RU" sz="2200" dirty="0"/>
              <a:t> энергия </a:t>
            </a:r>
            <a:r>
              <a:rPr lang="ru-RU" sz="2200" dirty="0" err="1"/>
              <a:t>азырақ</a:t>
            </a:r>
            <a:r>
              <a:rPr lang="ru-RU" sz="2200" dirty="0"/>
              <a:t> </a:t>
            </a:r>
            <a:r>
              <a:rPr lang="ru-RU" sz="2200" dirty="0" err="1"/>
              <a:t>қажет</a:t>
            </a:r>
            <a:r>
              <a:rPr lang="ru-RU" sz="2200" dirty="0"/>
              <a:t>. </a:t>
            </a:r>
            <a:endParaRPr lang="ru-KZ" sz="2200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6283A75-CF30-FB2D-42FC-97CD862E140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18837"/>
          <a:stretch/>
        </p:blipFill>
        <p:spPr bwMode="auto">
          <a:xfrm>
            <a:off x="4776839" y="935037"/>
            <a:ext cx="7190030" cy="4429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88A74C53-AE34-9A55-3A04-637B48B3EAA5}"/>
              </a:ext>
            </a:extLst>
          </p:cNvPr>
          <p:cNvSpPr/>
          <p:nvPr/>
        </p:nvSpPr>
        <p:spPr>
          <a:xfrm>
            <a:off x="7486650" y="935037"/>
            <a:ext cx="2104392" cy="4571683"/>
          </a:xfrm>
          <a:prstGeom prst="roundRect">
            <a:avLst>
              <a:gd name="adj" fmla="val 5067"/>
            </a:avLst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3285130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3A4785C-350A-E732-62DF-8FE9A87560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5131" y="106996"/>
            <a:ext cx="4404360" cy="6085523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3000" dirty="0" err="1"/>
              <a:t>диэлектриктер</a:t>
            </a:r>
            <a:r>
              <a:rPr lang="ru-RU" sz="3000" dirty="0"/>
              <a:t> –</a:t>
            </a:r>
            <a:r>
              <a:rPr lang="en-US" sz="3000" dirty="0"/>
              <a:t> </a:t>
            </a:r>
            <a:r>
              <a:rPr lang="kk-KZ" sz="3000" dirty="0"/>
              <a:t>ЖӨ </a:t>
            </a:r>
            <a:r>
              <a:rPr lang="ru-RU" sz="3000" dirty="0" err="1"/>
              <a:t>сияқты</a:t>
            </a:r>
            <a:r>
              <a:rPr lang="ru-RU" sz="3000" dirty="0"/>
              <a:t> </a:t>
            </a:r>
            <a:r>
              <a:rPr lang="ru-RU" sz="3000" dirty="0" err="1"/>
              <a:t>аймақтары</a:t>
            </a:r>
            <a:r>
              <a:rPr lang="ru-RU" sz="3000" dirty="0"/>
              <a:t> </a:t>
            </a:r>
            <a:r>
              <a:rPr lang="ru-RU" sz="3000" dirty="0" err="1"/>
              <a:t>бір-бірімен</a:t>
            </a:r>
            <a:r>
              <a:rPr lang="ru-RU" sz="3000" dirty="0"/>
              <a:t> </a:t>
            </a:r>
            <a:r>
              <a:rPr lang="ru-RU" sz="3000" dirty="0" err="1"/>
              <a:t>қабаттаспайды</a:t>
            </a:r>
            <a:r>
              <a:rPr lang="ru-RU" sz="3000" dirty="0"/>
              <a:t> </a:t>
            </a:r>
            <a:r>
              <a:rPr lang="ru-RU" sz="3000" dirty="0" err="1"/>
              <a:t>және</a:t>
            </a:r>
            <a:r>
              <a:rPr lang="ru-RU" sz="3000" dirty="0"/>
              <a:t> </a:t>
            </a:r>
            <a:r>
              <a:rPr lang="ru-RU" sz="3000" dirty="0" err="1"/>
              <a:t>олардың</a:t>
            </a:r>
            <a:r>
              <a:rPr lang="ru-RU" sz="3000" dirty="0"/>
              <a:t> </a:t>
            </a:r>
            <a:r>
              <a:rPr lang="ru-RU" sz="3000" dirty="0" err="1"/>
              <a:t>арасындағы</a:t>
            </a:r>
            <a:r>
              <a:rPr lang="ru-RU" sz="3000" dirty="0"/>
              <a:t> </a:t>
            </a:r>
            <a:r>
              <a:rPr lang="ru-RU" sz="3000" dirty="0" err="1"/>
              <a:t>қашықтық</a:t>
            </a:r>
            <a:r>
              <a:rPr lang="ru-RU" sz="3000" dirty="0"/>
              <a:t> </a:t>
            </a:r>
            <a:r>
              <a:rPr lang="ru-RU" sz="3000" dirty="0" err="1"/>
              <a:t>шартты</a:t>
            </a:r>
            <a:r>
              <a:rPr lang="ru-RU" sz="3000" dirty="0"/>
              <a:t> </a:t>
            </a:r>
            <a:r>
              <a:rPr lang="ru-RU" sz="3000" dirty="0" err="1"/>
              <a:t>түрде</a:t>
            </a:r>
            <a:r>
              <a:rPr lang="ru-RU" sz="3000" dirty="0"/>
              <a:t> 2,0 эВ-</a:t>
            </a:r>
            <a:r>
              <a:rPr lang="ru-RU" sz="3000" dirty="0" err="1"/>
              <a:t>тан</a:t>
            </a:r>
            <a:r>
              <a:rPr lang="ru-RU" sz="3000" dirty="0"/>
              <a:t> </a:t>
            </a:r>
            <a:r>
              <a:rPr lang="ru-RU" sz="3000" dirty="0" err="1"/>
              <a:t>асады</a:t>
            </a:r>
            <a:r>
              <a:rPr lang="ru-RU" sz="3000" dirty="0"/>
              <a:t>. </a:t>
            </a:r>
            <a:r>
              <a:rPr lang="ru-RU" sz="3000" dirty="0" err="1"/>
              <a:t>Осылайша</a:t>
            </a:r>
            <a:r>
              <a:rPr lang="ru-RU" sz="3000" dirty="0"/>
              <a:t>, </a:t>
            </a:r>
            <a:r>
              <a:rPr lang="ru-RU" sz="3000" dirty="0" err="1"/>
              <a:t>электронды</a:t>
            </a:r>
            <a:r>
              <a:rPr lang="ru-RU" sz="3000" dirty="0"/>
              <a:t> </a:t>
            </a:r>
            <a:r>
              <a:rPr lang="ru-RU" sz="3000" dirty="0" err="1"/>
              <a:t>валенттік</a:t>
            </a:r>
            <a:r>
              <a:rPr lang="ru-RU" sz="3000" dirty="0"/>
              <a:t> </a:t>
            </a:r>
            <a:r>
              <a:rPr lang="ru-RU" sz="3000" dirty="0" err="1"/>
              <a:t>аймақтан</a:t>
            </a:r>
            <a:r>
              <a:rPr lang="ru-RU" sz="3000" dirty="0"/>
              <a:t> </a:t>
            </a:r>
            <a:r>
              <a:rPr lang="ru-RU" sz="3000" dirty="0" err="1"/>
              <a:t>өткізгіштік</a:t>
            </a:r>
            <a:r>
              <a:rPr lang="ru-RU" sz="3000" dirty="0"/>
              <a:t> </a:t>
            </a:r>
            <a:r>
              <a:rPr lang="ru-RU" sz="3000" dirty="0" err="1"/>
              <a:t>зонаға</a:t>
            </a:r>
            <a:r>
              <a:rPr lang="ru-RU" sz="3000" dirty="0"/>
              <a:t> </a:t>
            </a:r>
            <a:r>
              <a:rPr lang="ru-RU" sz="3000" dirty="0" err="1"/>
              <a:t>ауыстыру</a:t>
            </a:r>
            <a:r>
              <a:rPr lang="ru-RU" sz="3000" dirty="0"/>
              <a:t> </a:t>
            </a:r>
            <a:r>
              <a:rPr lang="ru-RU" sz="3000" dirty="0" err="1"/>
              <a:t>үшін</a:t>
            </a:r>
            <a:r>
              <a:rPr lang="ru-RU" sz="3000" dirty="0"/>
              <a:t> </a:t>
            </a:r>
            <a:r>
              <a:rPr lang="ru-RU" sz="3000" dirty="0" err="1"/>
              <a:t>айтарлықтай</a:t>
            </a:r>
            <a:r>
              <a:rPr lang="ru-RU" sz="3000" dirty="0"/>
              <a:t> энергия (температура) </a:t>
            </a:r>
            <a:r>
              <a:rPr lang="ru-RU" sz="3000" dirty="0" err="1"/>
              <a:t>қажет</a:t>
            </a:r>
            <a:r>
              <a:rPr lang="ru-RU" sz="3000" dirty="0"/>
              <a:t>, </a:t>
            </a:r>
            <a:r>
              <a:rPr lang="ru-RU" sz="3000" dirty="0" err="1"/>
              <a:t>сондықтан</a:t>
            </a:r>
            <a:r>
              <a:rPr lang="ru-RU" sz="3000" dirty="0"/>
              <a:t> </a:t>
            </a:r>
            <a:r>
              <a:rPr lang="ru-RU" sz="3000" dirty="0" err="1"/>
              <a:t>диэлектриктер</a:t>
            </a:r>
            <a:r>
              <a:rPr lang="ru-RU" sz="3000" dirty="0"/>
              <a:t> </a:t>
            </a:r>
            <a:r>
              <a:rPr lang="ru-RU" sz="3000" dirty="0" err="1"/>
              <a:t>төменгі</a:t>
            </a:r>
            <a:r>
              <a:rPr lang="ru-RU" sz="3000" dirty="0"/>
              <a:t> </a:t>
            </a:r>
            <a:r>
              <a:rPr lang="ru-RU" sz="3000" dirty="0" err="1"/>
              <a:t>температурада</a:t>
            </a:r>
            <a:r>
              <a:rPr lang="ru-RU" sz="3000" dirty="0"/>
              <a:t> </a:t>
            </a:r>
            <a:r>
              <a:rPr lang="ru-RU" sz="3000" dirty="0" err="1"/>
              <a:t>іс</a:t>
            </a:r>
            <a:r>
              <a:rPr lang="ru-RU" sz="3000" dirty="0"/>
              <a:t> </a:t>
            </a:r>
            <a:r>
              <a:rPr lang="ru-RU" sz="3000" dirty="0" err="1"/>
              <a:t>жүзінде</a:t>
            </a:r>
            <a:r>
              <a:rPr lang="ru-RU" sz="3000" dirty="0"/>
              <a:t> ток </a:t>
            </a:r>
            <a:r>
              <a:rPr lang="ru-RU" sz="3000" dirty="0" err="1"/>
              <a:t>өткізбейді</a:t>
            </a:r>
            <a:r>
              <a:rPr lang="ru-RU" sz="3000" dirty="0"/>
              <a:t>.</a:t>
            </a:r>
            <a:endParaRPr lang="ru-KZ" sz="3000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6283A75-CF30-FB2D-42FC-97CD862E140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18837"/>
          <a:stretch/>
        </p:blipFill>
        <p:spPr bwMode="auto">
          <a:xfrm>
            <a:off x="4776839" y="935037"/>
            <a:ext cx="7190030" cy="4429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88A74C53-AE34-9A55-3A04-637B48B3EAA5}"/>
              </a:ext>
            </a:extLst>
          </p:cNvPr>
          <p:cNvSpPr/>
          <p:nvPr/>
        </p:nvSpPr>
        <p:spPr>
          <a:xfrm>
            <a:off x="9587963" y="935037"/>
            <a:ext cx="2466877" cy="4571683"/>
          </a:xfrm>
          <a:prstGeom prst="roundRect">
            <a:avLst>
              <a:gd name="adj" fmla="val 5067"/>
            </a:avLst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1625232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6723448-2A45-651D-C5C5-57C427D5C8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469" y="238923"/>
            <a:ext cx="4008384" cy="593804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2400" dirty="0"/>
              <a:t>Si-</a:t>
            </a:r>
            <a:r>
              <a:rPr lang="kk-KZ" sz="2400" dirty="0"/>
              <a:t>дің көршілес</a:t>
            </a:r>
            <a:r>
              <a:rPr lang="ru-RU" sz="2400" dirty="0"/>
              <a:t> </a:t>
            </a:r>
            <a:r>
              <a:rPr lang="ru-RU" sz="2400" dirty="0" err="1"/>
              <a:t>атомдарында</a:t>
            </a:r>
            <a:r>
              <a:rPr lang="ru-RU" sz="2400" dirty="0"/>
              <a:t> </a:t>
            </a:r>
            <a:r>
              <a:rPr lang="ru-RU" sz="2400" dirty="0" err="1">
                <a:highlight>
                  <a:srgbClr val="00FF00"/>
                </a:highlight>
              </a:rPr>
              <a:t>ортақ</a:t>
            </a:r>
            <a:r>
              <a:rPr lang="ru-RU" sz="2400" dirty="0">
                <a:highlight>
                  <a:srgbClr val="00FF00"/>
                </a:highlight>
              </a:rPr>
              <a:t> </a:t>
            </a:r>
            <a:r>
              <a:rPr lang="ru-RU" sz="2400" dirty="0" err="1">
                <a:highlight>
                  <a:srgbClr val="00FF00"/>
                </a:highlight>
              </a:rPr>
              <a:t>орбиталар</a:t>
            </a:r>
            <a:r>
              <a:rPr lang="ru-RU" sz="2400" dirty="0"/>
              <a:t> </a:t>
            </a:r>
            <a:r>
              <a:rPr lang="ru-RU" sz="2400" dirty="0" err="1"/>
              <a:t>пайда</a:t>
            </a:r>
            <a:r>
              <a:rPr lang="ru-RU" sz="2400" dirty="0"/>
              <a:t> </a:t>
            </a:r>
            <a:r>
              <a:rPr lang="ru-RU" sz="2400" dirty="0" err="1"/>
              <a:t>болады</a:t>
            </a:r>
            <a:r>
              <a:rPr lang="ru-RU" sz="2400" dirty="0"/>
              <a:t>, </a:t>
            </a:r>
            <a:r>
              <a:rPr lang="ru-RU" sz="2400" dirty="0" err="1"/>
              <a:t>оларда</a:t>
            </a:r>
            <a:r>
              <a:rPr lang="ru-RU" sz="2400" dirty="0"/>
              <a:t> </a:t>
            </a:r>
            <a:r>
              <a:rPr lang="ru-RU" sz="2400" i="1" dirty="0"/>
              <a:t>Паули </a:t>
            </a:r>
            <a:r>
              <a:rPr lang="ru-RU" sz="2400" i="1" dirty="0" err="1"/>
              <a:t>принципіне</a:t>
            </a:r>
            <a:r>
              <a:rPr lang="ru-RU" sz="2400" dirty="0"/>
              <a:t> </a:t>
            </a:r>
            <a:r>
              <a:rPr lang="ru-RU" sz="2400" dirty="0" err="1"/>
              <a:t>сәйкес</a:t>
            </a:r>
            <a:r>
              <a:rPr lang="ru-RU" sz="2400" dirty="0"/>
              <a:t> </a:t>
            </a:r>
            <a:r>
              <a:rPr lang="ru-RU" sz="2400" dirty="0" err="1"/>
              <a:t>екіден</a:t>
            </a:r>
            <a:r>
              <a:rPr lang="ru-RU" sz="2400" dirty="0"/>
              <a:t> </a:t>
            </a:r>
            <a:r>
              <a:rPr lang="kk-KZ" sz="2400" dirty="0"/>
              <a:t>артық</a:t>
            </a:r>
            <a:r>
              <a:rPr lang="ru-RU" sz="2400" dirty="0"/>
              <a:t> </a:t>
            </a:r>
            <a:r>
              <a:rPr lang="ru-RU" sz="2400" dirty="0" err="1"/>
              <a:t>емес</a:t>
            </a:r>
            <a:r>
              <a:rPr lang="ru-RU" sz="2400" dirty="0"/>
              <a:t> </a:t>
            </a:r>
            <a:r>
              <a:rPr lang="ru-RU" sz="2400" dirty="0" err="1"/>
              <a:t>электрондар</a:t>
            </a:r>
            <a:r>
              <a:rPr lang="ru-RU" sz="2400" dirty="0"/>
              <a:t> </a:t>
            </a:r>
            <a:r>
              <a:rPr lang="ru-RU" sz="2400" dirty="0" err="1"/>
              <a:t>болады</a:t>
            </a:r>
            <a:r>
              <a:rPr lang="ru-RU" sz="2400" dirty="0"/>
              <a:t>. </a:t>
            </a:r>
            <a:r>
              <a:rPr lang="en-US" sz="2400" dirty="0"/>
              <a:t>Si</a:t>
            </a:r>
            <a:r>
              <a:rPr lang="kk-KZ" sz="2400" dirty="0"/>
              <a:t> </a:t>
            </a:r>
            <a:r>
              <a:rPr lang="ru-RU" sz="2400" dirty="0" err="1"/>
              <a:t>атомында</a:t>
            </a:r>
            <a:r>
              <a:rPr lang="ru-RU" sz="2400" dirty="0"/>
              <a:t> </a:t>
            </a:r>
            <a:r>
              <a:rPr lang="ru-RU" sz="2400" dirty="0" err="1"/>
              <a:t>төрт</a:t>
            </a:r>
            <a:r>
              <a:rPr lang="ru-RU" sz="2400" dirty="0"/>
              <a:t> </a:t>
            </a:r>
            <a:r>
              <a:rPr lang="ru-RU" sz="2400" dirty="0" err="1"/>
              <a:t>валенттік</a:t>
            </a:r>
            <a:r>
              <a:rPr lang="ru-RU" sz="2400" dirty="0"/>
              <a:t> электрон </a:t>
            </a:r>
            <a:r>
              <a:rPr lang="ru-RU" sz="2400" dirty="0" err="1"/>
              <a:t>болғандықтан</a:t>
            </a:r>
            <a:r>
              <a:rPr lang="ru-RU" sz="2400" dirty="0"/>
              <a:t>, </a:t>
            </a:r>
            <a:r>
              <a:rPr lang="ru-RU" sz="2400" dirty="0" err="1"/>
              <a:t>ол</a:t>
            </a:r>
            <a:r>
              <a:rPr lang="ru-RU" sz="2400" dirty="0"/>
              <a:t> осы </a:t>
            </a:r>
            <a:r>
              <a:rPr lang="ru-RU" sz="2400" dirty="0" err="1"/>
              <a:t>электрондарды</a:t>
            </a:r>
            <a:r>
              <a:rPr lang="ru-RU" sz="2400" dirty="0"/>
              <a:t> </a:t>
            </a:r>
            <a:r>
              <a:rPr lang="ru-RU" sz="2400" dirty="0" err="1"/>
              <a:t>көршілес</a:t>
            </a:r>
            <a:r>
              <a:rPr lang="ru-RU" sz="2400" dirty="0"/>
              <a:t> </a:t>
            </a:r>
            <a:r>
              <a:rPr lang="ru-RU" sz="2400" dirty="0" err="1"/>
              <a:t>төрт</a:t>
            </a:r>
            <a:r>
              <a:rPr lang="ru-RU" sz="2400" dirty="0"/>
              <a:t> </a:t>
            </a:r>
            <a:r>
              <a:rPr lang="ru-RU" sz="2400" dirty="0" err="1"/>
              <a:t>атоммен</a:t>
            </a:r>
            <a:r>
              <a:rPr lang="ru-RU" sz="2400" dirty="0"/>
              <a:t> </a:t>
            </a:r>
            <a:r>
              <a:rPr lang="ru-RU" sz="2400" dirty="0" err="1"/>
              <a:t>байланысу</a:t>
            </a:r>
            <a:r>
              <a:rPr lang="ru-RU" sz="2400" dirty="0"/>
              <a:t> </a:t>
            </a:r>
            <a:r>
              <a:rPr lang="ru-RU" sz="2400" dirty="0" err="1"/>
              <a:t>үшін</a:t>
            </a:r>
            <a:r>
              <a:rPr lang="ru-RU" sz="2400" dirty="0"/>
              <a:t> </a:t>
            </a:r>
            <a:r>
              <a:rPr lang="ru-RU" sz="2400" dirty="0" err="1"/>
              <a:t>пайдаланады</a:t>
            </a:r>
            <a:r>
              <a:rPr lang="ru-RU" sz="2400" dirty="0"/>
              <a:t>. </a:t>
            </a:r>
            <a:r>
              <a:rPr lang="ru-RU" sz="2400" dirty="0" err="1"/>
              <a:t>Көршілес</a:t>
            </a:r>
            <a:r>
              <a:rPr lang="ru-RU" sz="2400" dirty="0"/>
              <a:t> </a:t>
            </a:r>
            <a:r>
              <a:rPr lang="ru-RU" sz="2400" dirty="0" err="1"/>
              <a:t>төрт</a:t>
            </a:r>
            <a:r>
              <a:rPr lang="ru-RU" sz="2400" dirty="0"/>
              <a:t> </a:t>
            </a:r>
            <a:r>
              <a:rPr lang="ru-RU" sz="2400" dirty="0" err="1"/>
              <a:t>атомның</a:t>
            </a:r>
            <a:r>
              <a:rPr lang="ru-RU" sz="2400" dirty="0"/>
              <a:t> </a:t>
            </a:r>
            <a:r>
              <a:rPr lang="ru-RU" sz="2400" dirty="0" err="1"/>
              <a:t>әрқайсысымен</a:t>
            </a:r>
            <a:r>
              <a:rPr lang="ru-RU" sz="2400" dirty="0"/>
              <a:t> </a:t>
            </a:r>
            <a:r>
              <a:rPr lang="ru-RU" sz="2400" dirty="0" err="1"/>
              <a:t>байланысу</a:t>
            </a:r>
            <a:r>
              <a:rPr lang="ru-RU" sz="2400" dirty="0"/>
              <a:t> </a:t>
            </a:r>
            <a:r>
              <a:rPr lang="ru-RU" sz="2400" dirty="0" err="1"/>
              <a:t>үшін</a:t>
            </a:r>
            <a:r>
              <a:rPr lang="ru-RU" sz="2400" dirty="0"/>
              <a:t> </a:t>
            </a:r>
            <a:r>
              <a:rPr lang="ru-RU" sz="2400" dirty="0" err="1"/>
              <a:t>бір</a:t>
            </a:r>
            <a:r>
              <a:rPr lang="ru-RU" sz="2400" dirty="0"/>
              <a:t> </a:t>
            </a:r>
            <a:r>
              <a:rPr lang="ru-RU" sz="2400" dirty="0" err="1"/>
              <a:t>валенттік</a:t>
            </a:r>
            <a:r>
              <a:rPr lang="ru-RU" sz="2400" dirty="0"/>
              <a:t> электрон </a:t>
            </a:r>
            <a:r>
              <a:rPr lang="ru-RU" sz="2400" dirty="0" err="1"/>
              <a:t>бөледі</a:t>
            </a:r>
            <a:r>
              <a:rPr lang="ru-RU" sz="2400" dirty="0"/>
              <a:t>. </a:t>
            </a:r>
            <a:r>
              <a:rPr lang="ru-RU" sz="2400" dirty="0" err="1"/>
              <a:t>Атомдардың</a:t>
            </a:r>
            <a:r>
              <a:rPr lang="ru-RU" sz="2400" dirty="0"/>
              <a:t> </a:t>
            </a:r>
            <a:r>
              <a:rPr lang="ru-RU" sz="2400" dirty="0" err="1"/>
              <a:t>мұндай</a:t>
            </a:r>
            <a:r>
              <a:rPr lang="ru-RU" sz="2400" dirty="0"/>
              <a:t> </a:t>
            </a:r>
            <a:r>
              <a:rPr lang="ru-RU" sz="2400" dirty="0" err="1"/>
              <a:t>байланысы</a:t>
            </a:r>
            <a:r>
              <a:rPr lang="ru-RU" sz="2400" dirty="0"/>
              <a:t> </a:t>
            </a:r>
            <a:r>
              <a:rPr lang="ru-RU" sz="2400" dirty="0" err="1">
                <a:highlight>
                  <a:srgbClr val="00FF00"/>
                </a:highlight>
              </a:rPr>
              <a:t>жұптық</a:t>
            </a:r>
            <a:r>
              <a:rPr lang="ru-RU" sz="2400" dirty="0">
                <a:highlight>
                  <a:srgbClr val="00FF00"/>
                </a:highlight>
              </a:rPr>
              <a:t> электрон</a:t>
            </a:r>
            <a:r>
              <a:rPr lang="ru-RU" sz="2400" dirty="0"/>
              <a:t> </a:t>
            </a:r>
            <a:r>
              <a:rPr lang="ru-RU" sz="2400" dirty="0" err="1"/>
              <a:t>немесе</a:t>
            </a:r>
            <a:r>
              <a:rPr lang="ru-RU" sz="2400" dirty="0"/>
              <a:t> </a:t>
            </a:r>
            <a:r>
              <a:rPr lang="ru-RU" sz="2400" dirty="0" err="1">
                <a:highlight>
                  <a:srgbClr val="00FF00"/>
                </a:highlight>
              </a:rPr>
              <a:t>коваленттік</a:t>
            </a:r>
            <a:r>
              <a:rPr lang="ru-RU" sz="2400" dirty="0">
                <a:highlight>
                  <a:srgbClr val="00FF00"/>
                </a:highlight>
              </a:rPr>
              <a:t> </a:t>
            </a:r>
            <a:r>
              <a:rPr lang="ru-RU" sz="2400" dirty="0" err="1">
                <a:highlight>
                  <a:srgbClr val="00FF00"/>
                </a:highlight>
              </a:rPr>
              <a:t>байланыс</a:t>
            </a:r>
            <a:r>
              <a:rPr lang="ru-RU" sz="2400" dirty="0">
                <a:highlight>
                  <a:srgbClr val="00FF00"/>
                </a:highlight>
              </a:rPr>
              <a:t> </a:t>
            </a:r>
            <a:r>
              <a:rPr lang="ru-RU" sz="2400" dirty="0" err="1"/>
              <a:t>деп</a:t>
            </a:r>
            <a:r>
              <a:rPr lang="ru-RU" sz="2400" dirty="0"/>
              <a:t> </a:t>
            </a:r>
            <a:r>
              <a:rPr lang="ru-RU" sz="2400" dirty="0" err="1"/>
              <a:t>аталады</a:t>
            </a:r>
            <a:r>
              <a:rPr lang="ru-RU" sz="2400" dirty="0"/>
              <a:t>.</a:t>
            </a:r>
            <a:endParaRPr lang="ru-KZ" sz="2400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995D10D-E9C9-47DB-AE7E-801FEF38F5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219290" y="1"/>
            <a:ext cx="972709" cy="1935307"/>
            <a:chOff x="10918968" y="713127"/>
            <a:chExt cx="1273032" cy="2532832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C1A72C6-3DE4-4EC3-9AD5-9E0D40D8CE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11052629" y="2120024"/>
              <a:ext cx="645368" cy="645368"/>
            </a:xfrm>
            <a:prstGeom prst="rect">
              <a:avLst/>
            </a:prstGeom>
            <a:solidFill>
              <a:schemeClr val="accent4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0B0DA1F1-C391-4EDF-9FE0-23E86E1377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0289068" y="1343027"/>
              <a:ext cx="2532832" cy="1273032"/>
            </a:xfrm>
            <a:prstGeom prst="triangle">
              <a:avLst>
                <a:gd name="adj" fmla="val 50000"/>
              </a:avLst>
            </a:prstGeom>
            <a:solidFill>
              <a:schemeClr val="accent4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28A5161-06F1-46CF-8AD7-844680A59E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4601497"/>
            <a:ext cx="1014060" cy="2017580"/>
            <a:chOff x="0" y="4601497"/>
            <a:chExt cx="1014060" cy="2017580"/>
          </a:xfrm>
        </p:grpSpPr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D3F51FEB-38FB-4F6C-9F7B-2F2AFAB654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-501760" y="5103257"/>
              <a:ext cx="2017580" cy="1014060"/>
            </a:xfrm>
            <a:prstGeom prst="triangle">
              <a:avLst>
                <a:gd name="adj" fmla="val 50000"/>
              </a:avLst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1E547BA6-BAE0-43BB-A7CA-60F69CE252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427916" y="572870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9854352-FE1D-30FC-5B50-DFC1D27FFF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802877"/>
            <a:ext cx="4389453" cy="5028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31398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2891268-24D6-89FC-1D8C-948D7701FF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3457" y="294968"/>
            <a:ext cx="5427407" cy="5881995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3200" dirty="0" err="1"/>
              <a:t>Барлық</a:t>
            </a:r>
            <a:r>
              <a:rPr lang="ru-RU" sz="3200" dirty="0"/>
              <a:t> </a:t>
            </a:r>
            <a:r>
              <a:rPr lang="ru-RU" sz="3200" dirty="0" err="1"/>
              <a:t>байланыстардағы</a:t>
            </a:r>
            <a:r>
              <a:rPr lang="ru-RU" sz="3200" dirty="0"/>
              <a:t> </a:t>
            </a:r>
            <a:r>
              <a:rPr lang="ru-RU" sz="3200" dirty="0" err="1"/>
              <a:t>электрондар</a:t>
            </a:r>
            <a:r>
              <a:rPr lang="ru-RU" sz="3200" dirty="0"/>
              <a:t> тек </a:t>
            </a:r>
            <a:r>
              <a:rPr lang="ru-RU" sz="3200" dirty="0" err="1">
                <a:highlight>
                  <a:srgbClr val="00FF00"/>
                </a:highlight>
              </a:rPr>
              <a:t>абсолютті</a:t>
            </a:r>
            <a:r>
              <a:rPr lang="ru-RU" sz="3200" dirty="0">
                <a:highlight>
                  <a:srgbClr val="00FF00"/>
                </a:highlight>
              </a:rPr>
              <a:t> </a:t>
            </a:r>
            <a:r>
              <a:rPr lang="ru-RU" sz="3200" dirty="0" err="1">
                <a:highlight>
                  <a:srgbClr val="00FF00"/>
                </a:highlight>
              </a:rPr>
              <a:t>нөлдік</a:t>
            </a:r>
            <a:r>
              <a:rPr lang="ru-RU" sz="3200" dirty="0">
                <a:highlight>
                  <a:srgbClr val="00FF00"/>
                </a:highlight>
              </a:rPr>
              <a:t> </a:t>
            </a:r>
            <a:r>
              <a:rPr lang="ru-RU" sz="3200" dirty="0" err="1">
                <a:highlight>
                  <a:srgbClr val="00FF00"/>
                </a:highlight>
              </a:rPr>
              <a:t>температурада</a:t>
            </a:r>
            <a:r>
              <a:rPr lang="ru-RU" sz="3200" dirty="0"/>
              <a:t> (Т=0 К) </a:t>
            </a:r>
            <a:r>
              <a:rPr lang="ru-RU" sz="3200" dirty="0" err="1"/>
              <a:t>болады</a:t>
            </a:r>
            <a:r>
              <a:rPr lang="ru-RU" sz="3200" dirty="0"/>
              <a:t>. </a:t>
            </a:r>
            <a:r>
              <a:rPr lang="ru-RU" sz="3200" dirty="0" err="1"/>
              <a:t>Жартылай</a:t>
            </a:r>
            <a:r>
              <a:rPr lang="ru-RU" sz="3200" dirty="0"/>
              <a:t> </a:t>
            </a:r>
            <a:r>
              <a:rPr lang="ru-RU" sz="3200" dirty="0" err="1"/>
              <a:t>өткізгіш</a:t>
            </a:r>
            <a:r>
              <a:rPr lang="ru-RU" sz="3200" dirty="0"/>
              <a:t> </a:t>
            </a:r>
            <a:r>
              <a:rPr lang="ru-RU" sz="3200" dirty="0" err="1"/>
              <a:t>қызған</a:t>
            </a:r>
            <a:r>
              <a:rPr lang="ru-RU" sz="3200" dirty="0"/>
              <a:t> </a:t>
            </a:r>
            <a:r>
              <a:rPr lang="ru-RU" sz="3200" dirty="0" err="1"/>
              <a:t>сайын</a:t>
            </a:r>
            <a:r>
              <a:rPr lang="ru-RU" sz="3200" dirty="0"/>
              <a:t> </a:t>
            </a:r>
            <a:r>
              <a:rPr lang="ru-RU" sz="3200" dirty="0" err="1"/>
              <a:t>байланыстар</a:t>
            </a:r>
            <a:r>
              <a:rPr lang="ru-RU" sz="3200" dirty="0"/>
              <a:t> </a:t>
            </a:r>
            <a:r>
              <a:rPr lang="ru-RU" sz="3200" dirty="0" err="1"/>
              <a:t>бұзылады</a:t>
            </a:r>
            <a:r>
              <a:rPr lang="ru-RU" sz="3200" dirty="0"/>
              <a:t>, </a:t>
            </a:r>
            <a:r>
              <a:rPr lang="ru-RU" sz="3200" dirty="0" err="1"/>
              <a:t>яғни</a:t>
            </a:r>
            <a:r>
              <a:rPr lang="ru-RU" sz="3200" dirty="0"/>
              <a:t> </a:t>
            </a:r>
            <a:r>
              <a:rPr lang="ru-RU" sz="3200" dirty="0" err="1"/>
              <a:t>кейбір</a:t>
            </a:r>
            <a:r>
              <a:rPr lang="ru-RU" sz="3200" dirty="0"/>
              <a:t> </a:t>
            </a:r>
            <a:r>
              <a:rPr lang="ru-RU" sz="3200" dirty="0" err="1"/>
              <a:t>валенттік</a:t>
            </a:r>
            <a:r>
              <a:rPr lang="ru-RU" sz="3200" dirty="0"/>
              <a:t> </a:t>
            </a:r>
            <a:r>
              <a:rPr lang="ru-RU" sz="3200" dirty="0" err="1"/>
              <a:t>электрондар</a:t>
            </a:r>
            <a:r>
              <a:rPr lang="ru-RU" sz="3200" dirty="0"/>
              <a:t> </a:t>
            </a:r>
            <a:r>
              <a:rPr lang="ru-RU" sz="3200" dirty="0" err="1"/>
              <a:t>өткізгіштік</a:t>
            </a:r>
            <a:r>
              <a:rPr lang="ru-RU" sz="3200" dirty="0"/>
              <a:t> </a:t>
            </a:r>
            <a:r>
              <a:rPr lang="ru-RU" sz="3200" dirty="0" err="1"/>
              <a:t>аймағына</a:t>
            </a:r>
            <a:r>
              <a:rPr lang="ru-RU" sz="3200" dirty="0"/>
              <a:t> </a:t>
            </a:r>
            <a:r>
              <a:rPr lang="ru-RU" sz="3200" dirty="0" err="1"/>
              <a:t>өту</a:t>
            </a:r>
            <a:r>
              <a:rPr lang="ru-RU" sz="3200" dirty="0"/>
              <a:t> </a:t>
            </a:r>
            <a:r>
              <a:rPr lang="ru-RU" sz="3200" dirty="0" err="1"/>
              <a:t>үшін</a:t>
            </a:r>
            <a:r>
              <a:rPr lang="ru-RU" sz="3200" dirty="0"/>
              <a:t> </a:t>
            </a:r>
            <a:r>
              <a:rPr lang="ru-RU" sz="3200" dirty="0" err="1"/>
              <a:t>қажетті</a:t>
            </a:r>
            <a:r>
              <a:rPr lang="ru-RU" sz="3200" dirty="0"/>
              <a:t> </a:t>
            </a:r>
            <a:r>
              <a:rPr lang="ru-RU" sz="3200" dirty="0" err="1"/>
              <a:t>қосымша</a:t>
            </a:r>
            <a:r>
              <a:rPr lang="ru-RU" sz="3200" dirty="0"/>
              <a:t> </a:t>
            </a:r>
            <a:r>
              <a:rPr lang="ru-RU" sz="3200" dirty="0" err="1"/>
              <a:t>энергияны</a:t>
            </a:r>
            <a:r>
              <a:rPr lang="ru-RU" sz="3200" dirty="0"/>
              <a:t> </a:t>
            </a:r>
            <a:r>
              <a:rPr lang="ru-RU" sz="3200" dirty="0" err="1"/>
              <a:t>алады</a:t>
            </a:r>
            <a:r>
              <a:rPr lang="ru-RU" sz="3200" dirty="0"/>
              <a:t>. </a:t>
            </a:r>
            <a:r>
              <a:rPr lang="ru-RU" sz="3200" dirty="0" err="1"/>
              <a:t>Кернеу</a:t>
            </a:r>
            <a:r>
              <a:rPr lang="ru-RU" sz="3200" dirty="0"/>
              <a:t> </a:t>
            </a:r>
            <a:r>
              <a:rPr lang="ru-RU" sz="3200" dirty="0" err="1"/>
              <a:t>қолданылған</a:t>
            </a:r>
            <a:r>
              <a:rPr lang="ru-RU" sz="3200" dirty="0"/>
              <a:t> </a:t>
            </a:r>
            <a:r>
              <a:rPr lang="ru-RU" sz="3200" dirty="0" err="1"/>
              <a:t>кезде</a:t>
            </a:r>
            <a:r>
              <a:rPr lang="ru-RU" sz="3200" dirty="0"/>
              <a:t> </a:t>
            </a:r>
            <a:r>
              <a:rPr lang="ru-RU" sz="3200" dirty="0" err="1"/>
              <a:t>пайда</a:t>
            </a:r>
            <a:r>
              <a:rPr lang="ru-RU" sz="3200" dirty="0"/>
              <a:t> </a:t>
            </a:r>
            <a:r>
              <a:rPr lang="ru-RU" sz="3200" dirty="0" err="1"/>
              <a:t>болатын</a:t>
            </a:r>
            <a:r>
              <a:rPr lang="ru-RU" sz="3200" dirty="0"/>
              <a:t> бос </a:t>
            </a:r>
            <a:r>
              <a:rPr lang="ru-RU" sz="3200" dirty="0" err="1"/>
              <a:t>электрондар</a:t>
            </a:r>
            <a:r>
              <a:rPr lang="ru-RU" sz="3200" dirty="0"/>
              <a:t> </a:t>
            </a:r>
            <a:r>
              <a:rPr lang="ru-RU" sz="3200" dirty="0" err="1"/>
              <a:t>жартылай</a:t>
            </a:r>
            <a:r>
              <a:rPr lang="ru-RU" sz="3200" dirty="0"/>
              <a:t> </a:t>
            </a:r>
            <a:r>
              <a:rPr lang="ru-RU" sz="3200" dirty="0" err="1"/>
              <a:t>өткізгіште</a:t>
            </a:r>
            <a:r>
              <a:rPr lang="ru-RU" sz="3200" dirty="0"/>
              <a:t> ток </a:t>
            </a:r>
            <a:r>
              <a:rPr lang="ru-RU" sz="3200" dirty="0" err="1"/>
              <a:t>түзуге</a:t>
            </a:r>
            <a:r>
              <a:rPr lang="ru-RU" sz="3200" dirty="0"/>
              <a:t> </a:t>
            </a:r>
            <a:r>
              <a:rPr lang="ru-RU" sz="3200" dirty="0" err="1"/>
              <a:t>қатысады</a:t>
            </a:r>
            <a:r>
              <a:rPr lang="ru-RU" sz="3200" dirty="0"/>
              <a:t>.</a:t>
            </a:r>
            <a:endParaRPr lang="ru-KZ" sz="32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2B68F0E-6934-DFA0-E56D-614709C8F7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7716" y="449428"/>
            <a:ext cx="2934787" cy="5612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149241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2785</TotalTime>
  <Words>1503</Words>
  <Application>Microsoft Office PowerPoint</Application>
  <PresentationFormat>Широкоэкранный</PresentationFormat>
  <Paragraphs>57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7" baseType="lpstr">
      <vt:lpstr>Arial</vt:lpstr>
      <vt:lpstr>Calibri</vt:lpstr>
      <vt:lpstr>Calibri Light</vt:lpstr>
      <vt:lpstr>Times New Roman</vt:lpstr>
      <vt:lpstr>Тема Office</vt:lpstr>
      <vt:lpstr>Жартылай өткізгіштің зондық энергетикалық диаграммасы</vt:lpstr>
      <vt:lpstr>Презентация PowerPoint</vt:lpstr>
      <vt:lpstr>1эВ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қоспалардың концентрациясы</vt:lpstr>
      <vt:lpstr>рекомбинация</vt:lpstr>
      <vt:lpstr>Ферми деңгейі</vt:lpstr>
      <vt:lpstr>заряд тасымалдаушылардың қозғалғыштығы</vt:lpstr>
      <vt:lpstr>диффузия коэффициенті</vt:lpstr>
      <vt:lpstr>Өмір сүру уақыты, Диффузия, Дрейф </vt:lpstr>
      <vt:lpstr>меншікті өткізгіштігі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Интегралды схема</dc:title>
  <dc:creator>beibit</dc:creator>
  <cp:lastModifiedBy>beibit</cp:lastModifiedBy>
  <cp:revision>114</cp:revision>
  <dcterms:created xsi:type="dcterms:W3CDTF">2023-01-29T05:23:02Z</dcterms:created>
  <dcterms:modified xsi:type="dcterms:W3CDTF">2023-02-07T03:38:45Z</dcterms:modified>
</cp:coreProperties>
</file>